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81" r:id="rId3"/>
    <p:sldId id="283" r:id="rId4"/>
    <p:sldId id="282" r:id="rId5"/>
    <p:sldId id="285" r:id="rId6"/>
    <p:sldId id="288" r:id="rId7"/>
    <p:sldId id="290" r:id="rId8"/>
    <p:sldId id="293" r:id="rId9"/>
    <p:sldId id="294" r:id="rId10"/>
    <p:sldId id="302" r:id="rId11"/>
    <p:sldId id="304" r:id="rId12"/>
    <p:sldId id="299" r:id="rId13"/>
    <p:sldId id="300" r:id="rId14"/>
    <p:sldId id="301" r:id="rId15"/>
    <p:sldId id="305" r:id="rId16"/>
    <p:sldId id="308" r:id="rId17"/>
    <p:sldId id="321" r:id="rId18"/>
    <p:sldId id="309" r:id="rId19"/>
    <p:sldId id="322" r:id="rId20"/>
    <p:sldId id="311" r:id="rId21"/>
    <p:sldId id="292" r:id="rId22"/>
    <p:sldId id="295" r:id="rId23"/>
    <p:sldId id="297" r:id="rId24"/>
    <p:sldId id="320" r:id="rId25"/>
    <p:sldId id="310" r:id="rId26"/>
    <p:sldId id="318" r:id="rId27"/>
    <p:sldId id="319" r:id="rId28"/>
    <p:sldId id="313" r:id="rId29"/>
    <p:sldId id="314" r:id="rId30"/>
    <p:sldId id="315" r:id="rId31"/>
    <p:sldId id="317" r:id="rId32"/>
    <p:sldId id="26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9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377C2-A9F8-47EE-B728-056C264505AB}" type="datetimeFigureOut">
              <a:rPr lang="zh-CN" altLang="en-US" smtClean="0"/>
              <a:t>2024/8/19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0EB30-5204-4F2C-9855-B1B15DB74F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87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F7442-14BC-9C45-998C-579CD1BB10F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4650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A 网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图形用户界面&#10;&#10;描述已自动生成">
            <a:extLst>
              <a:ext uri="{FF2B5EF4-FFF2-40B4-BE49-F238E27FC236}">
                <a16:creationId xmlns:a16="http://schemas.microsoft.com/office/drawing/2014/main" id="{AFE99934-3A39-0DD7-FDA9-27833F10D9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827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B 方格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屏幕的照片&#10;&#10;中度可信度描述已自动生成">
            <a:extLst>
              <a:ext uri="{FF2B5EF4-FFF2-40B4-BE49-F238E27FC236}">
                <a16:creationId xmlns:a16="http://schemas.microsoft.com/office/drawing/2014/main" id="{2325AD71-88E5-9872-8B3A-A3AABE428B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9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C 条形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低可信度描述已自动生成">
            <a:extLst>
              <a:ext uri="{FF2B5EF4-FFF2-40B4-BE49-F238E27FC236}">
                <a16:creationId xmlns:a16="http://schemas.microsoft.com/office/drawing/2014/main" id="{481E847B-E9EF-48B2-22CE-AD67DDC529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45" r="3355" b="21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1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D 光感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9544054-CCAD-8B41-8230-933EDF88B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23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腾讯蓝 样式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89D964D-C5CF-306B-BBD0-F8C95B8C07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332" y="-55530"/>
            <a:ext cx="12254664" cy="694906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65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色调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CN" altLang="en-US" dirty="0"/>
              <a:t>文本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699355E-0B12-8343-9333-78818FE4FF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820562"/>
            <a:ext cx="10734675" cy="1002507"/>
          </a:xfrm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F1ABDAF-915D-B241-B422-97905FE4E5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475" y="1184375"/>
            <a:ext cx="1951459" cy="265013"/>
          </a:xfrm>
          <a:prstGeom prst="rect">
            <a:avLst/>
          </a:prstGeom>
        </p:spPr>
      </p:pic>
      <p:sp>
        <p:nvSpPr>
          <p:cNvPr id="23" name="副标题 2">
            <a:extLst>
              <a:ext uri="{FF2B5EF4-FFF2-40B4-BE49-F238E27FC236}">
                <a16:creationId xmlns:a16="http://schemas.microsoft.com/office/drawing/2014/main" id="{8EE61C02-6014-8049-BA22-B52E2359DED5}"/>
              </a:ext>
            </a:extLst>
          </p:cNvPr>
          <p:cNvSpPr txBox="1">
            <a:spLocks/>
          </p:cNvSpPr>
          <p:nvPr userDrawn="1"/>
        </p:nvSpPr>
        <p:spPr>
          <a:xfrm>
            <a:off x="619125" y="295680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" altLang="zh-CN" sz="4400" b="1" i="0" kern="1200" smtClean="0">
                <a:solidFill>
                  <a:schemeClr val="bg1"/>
                </a:solidFill>
                <a:effectLst/>
                <a:latin typeface="TencentSans W7" panose="020C04030202040F0204" pitchFamily="34" charset="-122"/>
                <a:ea typeface="TencentSans W7" panose="020C04030202040F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dirty="0">
                <a:solidFill>
                  <a:schemeClr val="bg1"/>
                </a:solidFill>
                <a:latin typeface="TencentSans" panose="020C04030202040F0204" pitchFamily="34" charset="-122"/>
                <a:ea typeface="TencentSans" panose="020C04030202040F0204" pitchFamily="34" charset="-122"/>
              </a:rPr>
              <a:t>Holdings 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4038435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插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4520" y="6356350"/>
            <a:ext cx="2743200" cy="365125"/>
          </a:xfrm>
        </p:spPr>
        <p:txBody>
          <a:bodyPr/>
          <a:lstStyle/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9125" y="1118394"/>
            <a:ext cx="1951459" cy="265013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3C382D3-EE3D-E94F-AADD-717E9126E77A}"/>
              </a:ext>
            </a:extLst>
          </p:cNvPr>
          <p:cNvSpPr txBox="1">
            <a:spLocks/>
          </p:cNvSpPr>
          <p:nvPr userDrawn="1"/>
        </p:nvSpPr>
        <p:spPr>
          <a:xfrm>
            <a:off x="619125" y="2422821"/>
            <a:ext cx="10734675" cy="1002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200" b="1" i="0" kern="120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52DA"/>
                </a:solidFill>
                <a:effectLst/>
                <a:latin typeface="TencentSans" panose="020C04030202040F0204" pitchFamily="34" charset="-122"/>
                <a:ea typeface="TencentSans" panose="020C04030202040F0204" pitchFamily="34" charset="-122"/>
              </a:rPr>
              <a:t>Holdings PowerPoint Template</a:t>
            </a:r>
            <a:endParaRPr lang="en" altLang="zh-CN" sz="2400" dirty="0">
              <a:solidFill>
                <a:srgbClr val="0052DA"/>
              </a:solidFill>
              <a:effectLst/>
              <a:latin typeface="TencentSans" panose="020C04030202040F0204" pitchFamily="34" charset="-122"/>
              <a:ea typeface="TencentSans" panose="020C04030202040F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9204BC-129B-E643-8466-71D548A5BA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9125" y="753268"/>
            <a:ext cx="1675566" cy="504032"/>
          </a:xfrm>
          <a:prstGeom prst="rect">
            <a:avLst/>
          </a:prstGeom>
        </p:spPr>
      </p:pic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0B8238FD-DB2A-F143-A80F-7159D1AF61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06856" y="1820562"/>
            <a:ext cx="4984463" cy="3959299"/>
          </a:xfrm>
          <a:blipFill>
            <a:blip r:embed="rId4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kumimoji="1" lang="zh-CN" altLang="en-US" dirty="0"/>
              <a:t> 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D909883-6B23-8842-BB06-1C0AD4FE9A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820562"/>
            <a:ext cx="10734675" cy="1002507"/>
          </a:xfrm>
        </p:spPr>
        <p:txBody>
          <a:bodyPr anchor="b">
            <a:normAutofit/>
          </a:bodyPr>
          <a:lstStyle>
            <a:lvl1pPr algn="l">
              <a:defRPr sz="62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101639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页-辅助图形-条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78FB17-B08E-9469-68D5-835F97FFF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8901" y="-50007"/>
            <a:ext cx="12369801" cy="69580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8BA42F-4334-C34D-9FC8-8E39B5857A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630" y="1821551"/>
            <a:ext cx="1095770" cy="955883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E6C2B9A-10FF-1445-B8B1-21BAA9229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2229" y="1933677"/>
            <a:ext cx="5313363" cy="1687513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5400" b="1" i="0">
                <a:solidFill>
                  <a:srgbClr val="0053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zh-CN" altLang="en-US" dirty="0"/>
              <a:t>标题文本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8C519F9-B506-B74A-A10F-8C1490BD9F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691" y="1960509"/>
            <a:ext cx="1096963" cy="639762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内容占位符 9">
            <a:extLst>
              <a:ext uri="{FF2B5EF4-FFF2-40B4-BE49-F238E27FC236}">
                <a16:creationId xmlns:a16="http://schemas.microsoft.com/office/drawing/2014/main" id="{FF99C154-E421-E913-F762-A2421C23F83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6637" y="6605429"/>
            <a:ext cx="385361" cy="276384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67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页-辅助图形-方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9DDCCE-AA6E-2448-1C87-13F7A2B658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8BA42F-4334-C34D-9FC8-8E39B5857A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630" y="1821551"/>
            <a:ext cx="1095770" cy="955883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E6C2B9A-10FF-1445-B8B1-21BAA92297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92229" y="1933677"/>
            <a:ext cx="5313363" cy="1687513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5400" b="1" i="0">
                <a:solidFill>
                  <a:srgbClr val="0053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5400" b="1" i="0">
                <a:solidFill>
                  <a:srgbClr val="0052DA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zh-CN" altLang="en-US" dirty="0"/>
              <a:t>标题文本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18C519F9-B506-B74A-A10F-8C1490BD9F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7691" y="1960509"/>
            <a:ext cx="1096963" cy="639762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800" b="1" i="0"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lvl="0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2" name="内容占位符 9">
            <a:extLst>
              <a:ext uri="{FF2B5EF4-FFF2-40B4-BE49-F238E27FC236}">
                <a16:creationId xmlns:a16="http://schemas.microsoft.com/office/drawing/2014/main" id="{FF99C154-E421-E913-F762-A2421C23F83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06637" y="6605429"/>
            <a:ext cx="385361" cy="276384"/>
          </a:xfr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YaHei Light" panose="020B0503020204020204" pitchFamily="34" charset="-122"/>
                <a:ea typeface="TencentSans W7" panose="020C04030202040F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406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1F6C93-9520-BC49-B2E1-7298C0297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176" y="1704110"/>
            <a:ext cx="9301942" cy="2356658"/>
          </a:xfrm>
        </p:spPr>
        <p:txBody>
          <a:bodyPr>
            <a:normAutofit/>
          </a:bodyPr>
          <a:lstStyle>
            <a:lvl1pPr algn="ctr">
              <a:defRPr lang="zh-CN" altLang="en-US" sz="6600" b="1" smtClean="0">
                <a:effectLst/>
              </a:defRPr>
            </a:lvl1pPr>
          </a:lstStyle>
          <a:p>
            <a:r>
              <a:rPr lang="zh-CN" altLang="en-US" b="1" dirty="0">
                <a:solidFill>
                  <a:srgbClr val="0538D0"/>
                </a:solidFill>
                <a:effectLst/>
                <a:latin typeface="TencentSans" panose="020C04030202040F0204" pitchFamily="34" charset="-122"/>
                <a:ea typeface="TencentSans" panose="020C04030202040F0204" pitchFamily="34" charset="-122"/>
              </a:rPr>
              <a:t>标题文本</a:t>
            </a:r>
            <a:endParaRPr lang="zh-CN" altLang="en-US" dirty="0">
              <a:solidFill>
                <a:srgbClr val="0538D0"/>
              </a:solidFill>
              <a:effectLst/>
              <a:latin typeface="TencentSans" panose="020C04030202040F0204" pitchFamily="34" charset="-122"/>
              <a:ea typeface="TencentSans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948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-右侧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4E19F8-F5A3-C44A-887F-DF0FDC2B3F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3085" y="1576243"/>
            <a:ext cx="5935286" cy="4351338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  <a:lvl2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2pPr>
            <a:lvl3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3pPr>
            <a:lvl4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4pPr>
            <a:lvl5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F5A9EDF2-1FB7-0945-A31A-4DE01E29E9A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722063" y="1576243"/>
            <a:ext cx="4696852" cy="4351338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1pPr>
            <a:lvl2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2pPr>
            <a:lvl3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3pPr>
            <a:lvl4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4pPr>
            <a:lvl5pPr>
              <a:defRPr sz="2000" b="0" i="0">
                <a:latin typeface="Microsoft YaHei Light" panose="020B0503020204020204" pitchFamily="34" charset="-122"/>
                <a:ea typeface="Microsoft YaHei Light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一级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8C2FAD-A637-1216-D0CD-5536965F2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0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B 方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EDEABC-E471-89CB-D395-DCD43248D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35" y="-28756"/>
            <a:ext cx="12311270" cy="69155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5766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1E06D22-A8B2-6644-943E-5610D1F858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487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-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81E06D22-A8B2-6644-943E-5610D1F858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729288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1" name="图片占位符 8">
            <a:extLst>
              <a:ext uri="{FF2B5EF4-FFF2-40B4-BE49-F238E27FC236}">
                <a16:creationId xmlns:a16="http://schemas.microsoft.com/office/drawing/2014/main" id="{7BB6BC47-5B8A-0B4C-BD97-07FF6F9381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57862" y="0"/>
            <a:ext cx="6434137" cy="3429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图片占位符 8">
            <a:extLst>
              <a:ext uri="{FF2B5EF4-FFF2-40B4-BE49-F238E27FC236}">
                <a16:creationId xmlns:a16="http://schemas.microsoft.com/office/drawing/2014/main" id="{C5BFA6EB-B681-6743-BF8E-683C6D1D85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862" y="3429000"/>
            <a:ext cx="6434137" cy="3429000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1085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6E7ED-19D1-954E-9060-2EC2880D9DC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1625" y="2114550"/>
            <a:ext cx="9301163" cy="1314450"/>
          </a:xfrm>
        </p:spPr>
        <p:txBody>
          <a:bodyPr/>
          <a:lstStyle>
            <a:lvl1pPr marL="0" indent="0" algn="ctr">
              <a:buNone/>
              <a:defRPr lang="en" altLang="zh-CN" b="0" i="0" smtClean="0">
                <a:effectLst/>
                <a:latin typeface="Microsoft YaHei Light" panose="020B0503020204020204" pitchFamily="34" charset="-122"/>
              </a:defRPr>
            </a:lvl1pPr>
          </a:lstStyle>
          <a:p>
            <a:r>
              <a:rPr lang="en" altLang="zh-CN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“Type a quote here.”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02FE05-E140-C242-AF17-8A41A96EE90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14838" y="3643313"/>
            <a:ext cx="3600450" cy="857250"/>
          </a:xfrm>
        </p:spPr>
        <p:txBody>
          <a:bodyPr>
            <a:normAutofit/>
          </a:bodyPr>
          <a:lstStyle>
            <a:lvl1pPr marL="0" indent="0" algn="ctr">
              <a:buNone/>
              <a:defRPr lang="en" altLang="zh-CN" sz="1400" b="0" i="0" smtClean="0">
                <a:effectLst/>
                <a:latin typeface="Microsoft YaHei Light" panose="020B0503020204020204" pitchFamily="34" charset="-122"/>
              </a:defRPr>
            </a:lvl1pPr>
          </a:lstStyle>
          <a:p>
            <a:r>
              <a:rPr lang="en" altLang="zh-CN" i="1" dirty="0">
                <a:solidFill>
                  <a:srgbClr val="41464D"/>
                </a:solidFill>
                <a:effectLst/>
                <a:latin typeface="Helvetica Neue" panose="02000503000000020004" pitchFamily="2" charset="0"/>
              </a:rPr>
              <a:t>–Johnny Appleseed</a:t>
            </a:r>
            <a:endParaRPr lang="en" altLang="zh-CN" dirty="0">
              <a:solidFill>
                <a:srgbClr val="41464D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465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样式，不做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4011B82-CC43-7F1E-91C6-A787966A77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05">
          <p15:clr>
            <a:srgbClr val="FBAE40"/>
          </p15:clr>
        </p15:guide>
        <p15:guide id="2" pos="1611">
          <p15:clr>
            <a:srgbClr val="FBAE40"/>
          </p15:clr>
        </p15:guide>
        <p15:guide id="3" pos="824">
          <p15:clr>
            <a:srgbClr val="FBAE40"/>
          </p15:clr>
        </p15:guide>
        <p15:guide id="4" pos="1323">
          <p15:clr>
            <a:srgbClr val="FBAE40"/>
          </p15:clr>
        </p15:guide>
        <p15:guide id="5" orient="horz" pos="1078">
          <p15:clr>
            <a:srgbClr val="FBAE40"/>
          </p15:clr>
        </p15:guide>
        <p15:guide id="6" orient="horz" pos="1457">
          <p15:clr>
            <a:srgbClr val="FBAE40"/>
          </p15:clr>
        </p15:guide>
        <p15:guide id="7" orient="horz" pos="1820">
          <p15:clr>
            <a:srgbClr val="FBAE40"/>
          </p15:clr>
        </p15:guide>
        <p15:guide id="8" orient="horz" pos="3158">
          <p15:clr>
            <a:srgbClr val="FBAE40"/>
          </p15:clr>
        </p15:guide>
        <p15:guide id="9" pos="121">
          <p15:clr>
            <a:srgbClr val="FBAE40"/>
          </p15:clr>
        </p15:guide>
        <p15:guide id="10" pos="21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黑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EEC8DD-7AD5-C208-1F82-0A11102E4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4571"/>
            <a:ext cx="12192000" cy="2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7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46EE4C-C015-256D-11A8-81DB1058D3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97875"/>
            <a:ext cx="12192000" cy="2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01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0153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-腾讯蓝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51" y="6531412"/>
            <a:ext cx="12220575" cy="2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34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A 网格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形状&#10;&#10;描述已自动生成">
            <a:extLst>
              <a:ext uri="{FF2B5EF4-FFF2-40B4-BE49-F238E27FC236}">
                <a16:creationId xmlns:a16="http://schemas.microsoft.com/office/drawing/2014/main" id="{6F5AD7C4-6F58-2360-FA11-7BB60A7AEC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-290945" y="2004358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68FCA7-6C0D-B3D6-B2D4-A8BD8892AD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311" y="6176894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787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B 方块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166897-0A47-2E23-E34F-93D7C6194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4795" y="-26997"/>
            <a:ext cx="12281590" cy="691199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0" y="4489141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324D0F-EBC1-DB02-5C9A-330BD0E083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3032" y="660838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3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C 条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180F0D3-D646-07AA-632C-D8F3EB248B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4244" y="-41519"/>
            <a:ext cx="12305654" cy="69439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858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样式C 条形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背景图案&#10;&#10;低可信度描述已自动生成">
            <a:extLst>
              <a:ext uri="{FF2B5EF4-FFF2-40B4-BE49-F238E27FC236}">
                <a16:creationId xmlns:a16="http://schemas.microsoft.com/office/drawing/2014/main" id="{77A1F7B3-C9AE-0F69-569A-090CBBB377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B6585E-E2CF-9D4A-8BED-296A0F48A6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86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光感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876F6B-E6CA-00BC-47C7-AB0686BA11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57" y="-18772"/>
            <a:ext cx="12271513" cy="689554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B6585E-E2CF-9D4A-8BED-296A0F48A6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45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结束页 带纹理">
    <p:bg>
      <p:bgPr>
        <a:solidFill>
          <a:srgbClr val="0052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9BFE012-E165-3343-B7C0-38665216FC69}"/>
              </a:ext>
            </a:extLst>
          </p:cNvPr>
          <p:cNvSpPr/>
          <p:nvPr userDrawn="1"/>
        </p:nvSpPr>
        <p:spPr>
          <a:xfrm>
            <a:off x="2902527" y="2443163"/>
            <a:ext cx="638694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Thanks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B6585E-E2CF-9D4A-8BED-296A0F48A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4485" y="501651"/>
            <a:ext cx="1463030" cy="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1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样式D 光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27A5DF-63E3-9FAE-7C73-60F6EF8985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696" y="-14371"/>
            <a:ext cx="12264887" cy="68989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B7E88F-3B38-3F77-62EA-D2A6B6339F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9696" y="12258"/>
            <a:ext cx="12192000" cy="6845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7780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腾讯蓝底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C3A69F3-FB81-5EB0-6728-D1009465DD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875" y="-27765"/>
            <a:ext cx="12283108" cy="69135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1661536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62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5" y="1025349"/>
            <a:ext cx="1951459" cy="265013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" y="2836006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426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03B159-0880-9CE7-280D-E581F7D138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126585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箭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AAA50-0DAF-7755-8C14-26D0D115FF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3987609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蓝色腾讯箭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标&#10;&#10;描述已自动生成">
            <a:extLst>
              <a:ext uri="{FF2B5EF4-FFF2-40B4-BE49-F238E27FC236}">
                <a16:creationId xmlns:a16="http://schemas.microsoft.com/office/drawing/2014/main" id="{564B1586-3335-1BF0-C05B-84020E7CD3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3729" r="23729"/>
          <a:stretch/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4605274"/>
            <a:ext cx="10734675" cy="1002507"/>
          </a:xfrm>
          <a:ln>
            <a:solidFill>
              <a:schemeClr val="bg1">
                <a:alpha val="0"/>
              </a:schemeClr>
            </a:solidFill>
          </a:ln>
        </p:spPr>
        <p:txBody>
          <a:bodyPr anchor="b">
            <a:normAutofit/>
          </a:bodyPr>
          <a:lstStyle>
            <a:lvl1pPr algn="l">
              <a:defRPr sz="50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3476" y="3814763"/>
            <a:ext cx="1821572" cy="247374"/>
          </a:xfrm>
          <a:prstGeom prst="rect">
            <a:avLst/>
          </a:prstGeom>
        </p:spPr>
      </p:pic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57101973-BB99-014A-938F-CEA0D83156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837" y="5636357"/>
            <a:ext cx="9031288" cy="966787"/>
          </a:xfrm>
          <a:ln>
            <a:solidFill>
              <a:schemeClr val="bg1">
                <a:alpha val="0"/>
              </a:schemeClr>
            </a:solidFill>
          </a:ln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  <a:lvl2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2pPr>
            <a:lvl3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3pPr>
            <a:lvl4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4pPr>
            <a:lvl5pPr>
              <a:defRPr sz="44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Holdings PowerPoint Template</a:t>
            </a:r>
          </a:p>
        </p:txBody>
      </p:sp>
    </p:spTree>
    <p:extLst>
      <p:ext uri="{BB962C8B-B14F-4D97-AF65-F5344CB8AC3E}">
        <p14:creationId xmlns:p14="http://schemas.microsoft.com/office/powerpoint/2010/main" val="643797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  <p15:guide id="2" pos="4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封面-样式A 网格-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3D6C02-643D-D999-63D4-848934008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879" b="3880"/>
          <a:stretch/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5A7B2F-AAF2-A34C-B092-CBFC041746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125" y="2485506"/>
            <a:ext cx="10734675" cy="1377474"/>
          </a:xfrm>
        </p:spPr>
        <p:txBody>
          <a:bodyPr anchor="b">
            <a:noAutofit/>
          </a:bodyPr>
          <a:lstStyle>
            <a:lvl1pPr algn="ctr">
              <a:defRPr sz="7900" b="1" i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defRPr>
            </a:lvl1pPr>
          </a:lstStyle>
          <a:p>
            <a:r>
              <a:rPr kumimoji="1" lang="zh-CN" altLang="en-US" dirty="0"/>
              <a:t>腾讯集团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模板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1512B9-FC72-2C49-A769-D2F4DCDC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8700" y="5448631"/>
            <a:ext cx="2743200" cy="365125"/>
          </a:xfrm>
        </p:spPr>
        <p:txBody>
          <a:bodyPr/>
          <a:lstStyle>
            <a:lvl1pPr algn="ctr">
              <a:defRPr b="0" i="0">
                <a:solidFill>
                  <a:schemeClr val="bg1">
                    <a:lumMod val="85000"/>
                  </a:schemeClr>
                </a:solidFill>
                <a:latin typeface="Microsoft YaHei Light" panose="020B0503020204020204" pitchFamily="34" charset="-122"/>
              </a:defRPr>
            </a:lvl1pPr>
          </a:lstStyle>
          <a:p>
            <a:r>
              <a:rPr kumimoji="1" lang="zh-CN" altLang="en-US" dirty="0"/>
              <a:t>文本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0BF1E-6750-724F-9227-69162A20F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32399" y="475478"/>
            <a:ext cx="1701764" cy="23110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C8F8FC8-EFDD-D14F-AD4D-3D4854919D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6" y="4024277"/>
            <a:ext cx="10734674" cy="72164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" altLang="zh-CN" sz="3800" b="0" i="0" smtClean="0">
                <a:solidFill>
                  <a:schemeClr val="bg1"/>
                </a:solidFill>
                <a:effectLst/>
                <a:latin typeface="Microsoft YaHei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Helvetica" pitchFamily="2" charset="0"/>
              </a:rPr>
              <a:t>Holdings PowerPoint Template</a:t>
            </a:r>
          </a:p>
          <a:p>
            <a:endParaRPr lang="en" altLang="zh-CN" dirty="0">
              <a:solidFill>
                <a:srgbClr val="FFFFFF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44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292417-950A-194C-A011-9E4F4FC0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69931B-2E31-134D-99FA-A1A3B1637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68287-15F8-554D-8F1E-49B8A90EF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63C8128-B526-144E-8FFF-20C3F115ACC8}" type="datetimeFigureOut">
              <a:rPr kumimoji="1" lang="zh-CN" altLang="en-US" smtClean="0"/>
              <a:pPr/>
              <a:t>2024/8/19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7B5F4-DAAF-4943-B1E2-ECA680F49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F9B676-19C1-4E4B-9B82-AC185D7F6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C9938CAC-E8DA-4E40-9E27-3DF6915C11A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4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3020204020204" pitchFamily="34" charset="-122"/>
          <a:ea typeface="Microsoft YaHei Light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AF2AA3-AF2B-A24A-B1E5-7D1914655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超新星中期报告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AC98677-13E5-E5BA-F2D3-F406BA3113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124" y="2836006"/>
            <a:ext cx="9370851" cy="966787"/>
          </a:xfrm>
        </p:spPr>
        <p:txBody>
          <a:bodyPr/>
          <a:lstStyle/>
          <a:p>
            <a:r>
              <a:rPr lang="en-US" altLang="zh-CN" dirty="0"/>
              <a:t>Mid-term Report on Supernova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78E750-E13E-DB4A-8928-07B9A30CAFF6}"/>
              </a:ext>
            </a:extLst>
          </p:cNvPr>
          <p:cNvSpPr/>
          <p:nvPr/>
        </p:nvSpPr>
        <p:spPr>
          <a:xfrm>
            <a:off x="714781" y="4167317"/>
            <a:ext cx="2310248" cy="1422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汇报人：苏东泽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prstClr val="white">
                    <a:lumMod val="7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导师：</a:t>
            </a:r>
            <a:r>
              <a:rPr lang="en-US" altLang="zh-CN" sz="2000" dirty="0" err="1">
                <a:solidFill>
                  <a:prstClr val="white">
                    <a:lumMod val="7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lgnatzjiang</a:t>
            </a:r>
            <a:endParaRPr lang="en-US" altLang="zh-CN" sz="2000" dirty="0">
              <a:solidFill>
                <a:prstClr val="white">
                  <a:lumMod val="75000"/>
                </a:prst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Leader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alanzhu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09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服务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/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路由管理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461220" y="1425184"/>
            <a:ext cx="5425717" cy="42473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/>
              <a:t>问题情景：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用户上线一个新的实例，或者添加新的路由规则，需要添加对应信息，对其进行保活，在合适的时候删除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b="1" dirty="0"/>
              <a:t>解决方案：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申请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租约为每条信息赋予一个独立的</a:t>
            </a:r>
            <a:r>
              <a:rPr lang="en-US" altLang="zh-CN" sz="2000" dirty="0"/>
              <a:t>ID</a:t>
            </a:r>
            <a:r>
              <a:rPr lang="zh-CN" altLang="en-US" sz="2000" dirty="0"/>
              <a:t>，作为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中</a:t>
            </a:r>
            <a:r>
              <a:rPr lang="en-US" altLang="zh-CN" sz="2000" dirty="0"/>
              <a:t>Key</a:t>
            </a:r>
            <a:r>
              <a:rPr lang="zh-CN" altLang="en-US" sz="2000" dirty="0"/>
              <a:t>的一部分，服务实例通过对租约保活来对自己保活，移除该租约或者超时则会删除服务信息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endParaRPr lang="en-US" altLang="zh-CN" sz="2000" dirty="0"/>
          </a:p>
          <a:p>
            <a:pPr>
              <a:spcAft>
                <a:spcPts val="600"/>
              </a:spcAft>
            </a:pP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E6498B-BE6C-70E5-1A62-C52FC7F03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80" y="1090612"/>
            <a:ext cx="38290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4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数据同步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461220" y="1425184"/>
            <a:ext cx="6529945" cy="401648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/>
              <a:t>问题情景：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当新的实例</a:t>
            </a:r>
            <a:r>
              <a:rPr lang="en-US" altLang="zh-CN" sz="2000" dirty="0"/>
              <a:t>/</a:t>
            </a:r>
            <a:r>
              <a:rPr lang="zh-CN" altLang="en-US" sz="2000" dirty="0"/>
              <a:t>路由上线时，应该将其增量同步到当前其他的服务上，以便于服务发现</a:t>
            </a:r>
            <a:r>
              <a:rPr lang="en-US" altLang="zh-CN" sz="2000" dirty="0"/>
              <a:t>/</a:t>
            </a:r>
            <a:r>
              <a:rPr lang="zh-CN" altLang="en-US" sz="2000" dirty="0"/>
              <a:t>路由转发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b="1" dirty="0"/>
              <a:t>解决方案：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利用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的</a:t>
            </a:r>
            <a:r>
              <a:rPr lang="en-US" altLang="zh-CN" sz="2000" dirty="0"/>
              <a:t>Watch</a:t>
            </a:r>
            <a:r>
              <a:rPr lang="zh-CN" altLang="en-US" sz="2000" dirty="0"/>
              <a:t>机制同步更新，为每个服务提供独立的命名空间，每个实例仅匹配自身关注的服务更新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服务</a:t>
            </a:r>
            <a:r>
              <a:rPr lang="en-US" altLang="zh-CN" sz="2000" dirty="0"/>
              <a:t>Key</a:t>
            </a:r>
            <a:r>
              <a:rPr lang="zh-CN" altLang="en-US" sz="2000" dirty="0"/>
              <a:t>：</a:t>
            </a:r>
            <a:r>
              <a:rPr lang="en-US" altLang="zh-CN" sz="2000" dirty="0"/>
              <a:t>Service.</a:t>
            </a:r>
            <a:r>
              <a:rPr lang="zh-CN" altLang="en-US" sz="2000" dirty="0"/>
              <a:t>服务名</a:t>
            </a:r>
            <a:r>
              <a:rPr lang="en-US" altLang="zh-CN" sz="2000" dirty="0"/>
              <a:t>.</a:t>
            </a:r>
            <a:r>
              <a:rPr lang="zh-CN" altLang="en-US" sz="2000" dirty="0"/>
              <a:t>服务</a:t>
            </a:r>
            <a:r>
              <a:rPr lang="en-US" altLang="zh-CN" sz="2000" dirty="0"/>
              <a:t>ID</a:t>
            </a:r>
          </a:p>
          <a:p>
            <a:pPr>
              <a:spcAft>
                <a:spcPts val="600"/>
              </a:spcAft>
            </a:pPr>
            <a:r>
              <a:rPr lang="zh-CN" altLang="en-US" sz="2000" dirty="0"/>
              <a:t>路由</a:t>
            </a:r>
            <a:r>
              <a:rPr lang="en-US" altLang="zh-CN" sz="2000" dirty="0"/>
              <a:t>Key</a:t>
            </a:r>
            <a:r>
              <a:rPr lang="zh-CN" altLang="en-US" sz="2000" dirty="0"/>
              <a:t>：</a:t>
            </a:r>
            <a:r>
              <a:rPr lang="en-US" altLang="zh-CN" sz="2000" dirty="0"/>
              <a:t>Router.</a:t>
            </a:r>
            <a:r>
              <a:rPr lang="zh-CN" altLang="en-US" sz="2000" dirty="0"/>
              <a:t>服务名</a:t>
            </a:r>
            <a:r>
              <a:rPr lang="en-US" altLang="zh-CN" sz="2000" dirty="0"/>
              <a:t>.</a:t>
            </a:r>
            <a:r>
              <a:rPr lang="zh-CN" altLang="en-US" sz="2000" dirty="0"/>
              <a:t>路由</a:t>
            </a:r>
            <a:r>
              <a:rPr lang="en-US" altLang="zh-CN" sz="2000" dirty="0"/>
              <a:t>ID</a:t>
            </a:r>
          </a:p>
          <a:p>
            <a:pPr>
              <a:spcAft>
                <a:spcPts val="600"/>
              </a:spcAft>
            </a:pPr>
            <a:r>
              <a:rPr lang="zh-CN" altLang="en-US" sz="2000" dirty="0"/>
              <a:t>每个实例在所有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上监控自身关注的服务前缀，实时获取更新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可以通过配置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集群，分担</a:t>
            </a:r>
            <a:r>
              <a:rPr lang="en-US" altLang="zh-CN" sz="2000" dirty="0"/>
              <a:t>Watch</a:t>
            </a:r>
            <a:r>
              <a:rPr lang="zh-CN" altLang="en-US" sz="2000" dirty="0"/>
              <a:t>链接负担，提升性能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CE08E9-B665-71FB-FB0B-A9DE15E11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409" y="973288"/>
            <a:ext cx="41243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1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服务器端路由性能优化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461220" y="1425184"/>
            <a:ext cx="5425717" cy="45550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/>
              <a:t>问题情景：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随机生成</a:t>
            </a:r>
            <a:r>
              <a:rPr lang="en-US" altLang="zh-CN" sz="2000" dirty="0"/>
              <a:t>100</a:t>
            </a:r>
            <a:r>
              <a:rPr lang="zh-CN" altLang="en-US" sz="2000" dirty="0"/>
              <a:t>个服务，每个服务生成</a:t>
            </a:r>
            <a:r>
              <a:rPr lang="en-US" altLang="zh-CN" sz="2000" dirty="0"/>
              <a:t>10</a:t>
            </a:r>
            <a:r>
              <a:rPr lang="zh-CN" altLang="en-US" sz="2000" dirty="0"/>
              <a:t>万个路由，每秒钟注册</a:t>
            </a:r>
            <a:r>
              <a:rPr lang="en-US" altLang="zh-CN" sz="2000" dirty="0"/>
              <a:t>3000</a:t>
            </a:r>
            <a:r>
              <a:rPr lang="zh-CN" altLang="en-US" sz="2000" dirty="0"/>
              <a:t>个路由的情况下，查看是否能够支撑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b="1" dirty="0"/>
              <a:t>性能瓶颈：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en-US" altLang="zh-CN" sz="2000" dirty="0" err="1"/>
              <a:t>Etcd</a:t>
            </a:r>
            <a:r>
              <a:rPr lang="zh-CN" altLang="en-US" sz="2000" dirty="0"/>
              <a:t>同时处理请求有上限，而且在储存键值对超过一定数量后，处理时间会明显延长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单个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正常处理的路由上限为，</a:t>
            </a:r>
            <a:r>
              <a:rPr lang="en-US" altLang="zh-CN" sz="2000" dirty="0"/>
              <a:t>30-40</a:t>
            </a:r>
            <a:r>
              <a:rPr lang="zh-CN" altLang="en-US" sz="2000" dirty="0"/>
              <a:t>万之间，之后添加路由会不断失败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b="1" dirty="0"/>
              <a:t>为什么不用</a:t>
            </a:r>
            <a:r>
              <a:rPr lang="en-US" altLang="zh-CN" sz="2000" b="1" dirty="0" err="1"/>
              <a:t>Etcd</a:t>
            </a:r>
            <a:r>
              <a:rPr lang="zh-CN" altLang="en-US" sz="2000" b="1" dirty="0"/>
              <a:t>分页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分页能减少单次查询的时间，但是查询并非瓶颈所在，大量</a:t>
            </a:r>
            <a:r>
              <a:rPr lang="en-US" altLang="zh-CN" sz="2000" dirty="0"/>
              <a:t>Key</a:t>
            </a:r>
            <a:r>
              <a:rPr lang="zh-CN" altLang="en-US" sz="2000" dirty="0"/>
              <a:t>后，添加删除的时间太长仍然不会得到优化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785F1F-02A7-FFE7-6059-D2E554B9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132" y="239007"/>
            <a:ext cx="5925845" cy="31450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A90E8E-715D-53EC-CE37-9DDB3973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132" y="3510751"/>
            <a:ext cx="5925845" cy="315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0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服务器端路由性能优化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461220" y="1425184"/>
            <a:ext cx="5425717" cy="39395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/>
              <a:t>第一次尝试：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借鉴分片的思想，将路由表按照哈希一致性算法分散到多个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中，减轻单个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的负载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b="1" dirty="0"/>
              <a:t>效果：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en-US" altLang="zh-CN" sz="2000" dirty="0" err="1"/>
              <a:t>Etcd</a:t>
            </a:r>
            <a:r>
              <a:rPr lang="zh-CN" altLang="en-US" sz="2000" dirty="0"/>
              <a:t>能够处理的路由表达到</a:t>
            </a:r>
            <a:r>
              <a:rPr lang="en-US" altLang="zh-CN" sz="2000" dirty="0"/>
              <a:t>350</a:t>
            </a:r>
            <a:r>
              <a:rPr lang="zh-CN" altLang="en-US" sz="2000" dirty="0"/>
              <a:t>万条，然后再继续添加会出现报错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b="1" dirty="0"/>
              <a:t>原因分析：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从链接选择上来看，一致性哈希算法并没有充分的将路由表平均分布在多个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上，最高的集群负载比最低的集群负载要高出</a:t>
            </a:r>
            <a:r>
              <a:rPr lang="en-US" altLang="zh-CN" sz="2000" dirty="0"/>
              <a:t>40%</a:t>
            </a:r>
            <a:r>
              <a:rPr lang="zh-CN" altLang="en-US" sz="2000" dirty="0"/>
              <a:t>左右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路由表的分布依旧相对集中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E343E9-15E0-E6EB-1706-798785A6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808" y="140734"/>
            <a:ext cx="5690876" cy="30241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4E7935-E44C-BB1B-3C0D-3CA4915437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80"/>
          <a:stretch/>
        </p:blipFill>
        <p:spPr>
          <a:xfrm>
            <a:off x="6173361" y="3693112"/>
            <a:ext cx="5860204" cy="25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58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服务器端路由性能优化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A9E565-56E1-A3E7-3BB9-AAB9BB6AD58E}"/>
                  </a:ext>
                </a:extLst>
              </p:cNvPr>
              <p:cNvSpPr txBox="1"/>
              <p:nvPr/>
            </p:nvSpPr>
            <p:spPr>
              <a:xfrm>
                <a:off x="461220" y="1425184"/>
                <a:ext cx="5425717" cy="440120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000" b="1" dirty="0"/>
                  <a:t>解决方案：</a:t>
                </a:r>
                <a:endParaRPr lang="en-US" altLang="zh-CN" sz="2000" b="1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/>
                  <a:t>参考</a:t>
                </a:r>
                <a:r>
                  <a:rPr lang="en-US" altLang="zh-CN" sz="2000" dirty="0"/>
                  <a:t>Redis</a:t>
                </a:r>
                <a:r>
                  <a:rPr lang="zh-CN" altLang="en-US" sz="2000" dirty="0"/>
                  <a:t>，采用</a:t>
                </a:r>
                <a:r>
                  <a:rPr lang="en-US" altLang="zh-CN" sz="2000" dirty="0"/>
                  <a:t>Hash Slot</a:t>
                </a:r>
                <a:r>
                  <a:rPr lang="zh-CN" altLang="en-US" sz="2000" dirty="0"/>
                  <a:t>算法将路由表平均分散到多个</a:t>
                </a:r>
                <a:r>
                  <a:rPr lang="en-US" altLang="zh-CN" sz="2000" dirty="0" err="1"/>
                  <a:t>Etcd</a:t>
                </a:r>
                <a:r>
                  <a:rPr lang="zh-CN" altLang="en-US" sz="2000" dirty="0"/>
                  <a:t>中。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𝐻𝑎𝑠h𝑆𝑙𝑜𝑡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𝑐𝑟𝑐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16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𝐾𝑒𝑦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 %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𝑀𝑎𝑥𝑆𝑙𝑜𝑡</m:t>
                      </m:r>
                    </m:oMath>
                  </m:oMathPara>
                </a14:m>
                <a:endParaRPr lang="en-US" altLang="zh-CN" sz="2000" b="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𝐸𝑡𝑐𝑑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𝐻𝑎𝑠h𝑆𝑙𝑜𝑡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𝑀𝑎𝑥𝐸𝑡𝑐𝑑</m:t>
                      </m:r>
                    </m:oMath>
                  </m:oMathPara>
                </a14:m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000" b="1" dirty="0"/>
                  <a:t>效果：</a:t>
                </a:r>
                <a:endParaRPr lang="en-US" altLang="zh-CN" sz="2000" b="1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/>
                  <a:t>无报错最大可上报数据</a:t>
                </a:r>
                <a:r>
                  <a:rPr lang="en-US" altLang="zh-CN" sz="2000" dirty="0"/>
                  <a:t>450</a:t>
                </a:r>
                <a:r>
                  <a:rPr lang="zh-CN" altLang="en-US" sz="2000" dirty="0"/>
                  <a:t>万条路由（本地测试内存极限）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/>
                  <a:t>不同</a:t>
                </a:r>
                <a:r>
                  <a:rPr lang="en-US" altLang="zh-CN" sz="2000" dirty="0"/>
                  <a:t>ETCD</a:t>
                </a:r>
                <a:r>
                  <a:rPr lang="zh-CN" altLang="en-US" sz="2000" dirty="0"/>
                  <a:t>链接基本均等，平均时间延迟在</a:t>
                </a:r>
                <a:r>
                  <a:rPr lang="en-US" altLang="zh-CN" sz="2000" dirty="0"/>
                  <a:t>200ms</a:t>
                </a:r>
                <a:r>
                  <a:rPr lang="zh-CN" altLang="en-US" sz="2000" dirty="0"/>
                  <a:t>左右</a:t>
                </a: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:endParaRPr lang="en-US" altLang="zh-CN" sz="2000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sz="2000" dirty="0"/>
                  <a:t>当前上限并非极限，而是受到环境的限制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A9E565-56E1-A3E7-3BB9-AAB9BB6A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0" y="1425184"/>
                <a:ext cx="5425717" cy="4401205"/>
              </a:xfrm>
              <a:prstGeom prst="rect">
                <a:avLst/>
              </a:prstGeom>
              <a:blipFill>
                <a:blip r:embed="rId3"/>
                <a:stretch>
                  <a:fillRect l="-1121" t="-691" r="-1009" b="-1381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EE89202-2A3E-D8C5-2097-B70E0FF58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908" y="212463"/>
            <a:ext cx="5769436" cy="30766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FCF73A-31F2-595F-C72A-26EDC9104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908" y="3878323"/>
            <a:ext cx="5646909" cy="20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77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基于路由表的扩展路由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461220" y="1425184"/>
            <a:ext cx="4434815" cy="478592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/>
              <a:t>问题情景：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需要支持用户自定义的路由</a:t>
            </a:r>
            <a:r>
              <a:rPr lang="en-US" altLang="zh-CN" sz="2000" dirty="0"/>
              <a:t>Key-Value</a:t>
            </a:r>
            <a:r>
              <a:rPr lang="zh-CN" altLang="en-US" sz="2000" dirty="0"/>
              <a:t>信息，从而保持足够的灵活性，将其按照规律转发到一个或者多个示例上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需要在路由条目庞大的情况下，在本地缓存尽可能占用少的空间，在本地计算尽可能快速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b="1" dirty="0"/>
              <a:t>解决方案：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对每个服务，允许用户自定义当前路由需要匹配的</a:t>
            </a:r>
            <a:r>
              <a:rPr lang="en-US" altLang="zh-CN" sz="2000" dirty="0"/>
              <a:t>Key</a:t>
            </a:r>
            <a:r>
              <a:rPr lang="zh-CN" altLang="en-US" sz="2000" dirty="0"/>
              <a:t>，这些</a:t>
            </a:r>
            <a:r>
              <a:rPr lang="en-US" altLang="zh-CN" sz="2000" dirty="0"/>
              <a:t>Key</a:t>
            </a:r>
            <a:r>
              <a:rPr lang="zh-CN" altLang="en-US" sz="2000" dirty="0"/>
              <a:t>和新添加的路由条目，从逻辑上一起组织成一个表格。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SDK</a:t>
            </a:r>
            <a:r>
              <a:rPr lang="zh-CN" altLang="en-US" sz="2000" dirty="0"/>
              <a:t>从该表格中进行选择最优的进行匹配。</a:t>
            </a:r>
            <a:endParaRPr lang="en-US" altLang="zh-CN" sz="20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800EC4A-0721-844F-9D86-D6691CF4D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262491"/>
              </p:ext>
            </p:extLst>
          </p:nvPr>
        </p:nvGraphicFramePr>
        <p:xfrm>
          <a:off x="5970231" y="3707611"/>
          <a:ext cx="591253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422">
                  <a:extLst>
                    <a:ext uri="{9D8B030D-6E8A-4147-A177-3AD203B41FA5}">
                      <a16:colId xmlns:a16="http://schemas.microsoft.com/office/drawing/2014/main" val="2330229924"/>
                    </a:ext>
                  </a:extLst>
                </a:gridCol>
                <a:gridCol w="985422">
                  <a:extLst>
                    <a:ext uri="{9D8B030D-6E8A-4147-A177-3AD203B41FA5}">
                      <a16:colId xmlns:a16="http://schemas.microsoft.com/office/drawing/2014/main" val="3075562678"/>
                    </a:ext>
                  </a:extLst>
                </a:gridCol>
                <a:gridCol w="985422">
                  <a:extLst>
                    <a:ext uri="{9D8B030D-6E8A-4147-A177-3AD203B41FA5}">
                      <a16:colId xmlns:a16="http://schemas.microsoft.com/office/drawing/2014/main" val="3192955804"/>
                    </a:ext>
                  </a:extLst>
                </a:gridCol>
                <a:gridCol w="640491">
                  <a:extLst>
                    <a:ext uri="{9D8B030D-6E8A-4147-A177-3AD203B41FA5}">
                      <a16:colId xmlns:a16="http://schemas.microsoft.com/office/drawing/2014/main" val="1447878645"/>
                    </a:ext>
                  </a:extLst>
                </a:gridCol>
                <a:gridCol w="1169436">
                  <a:extLst>
                    <a:ext uri="{9D8B030D-6E8A-4147-A177-3AD203B41FA5}">
                      <a16:colId xmlns:a16="http://schemas.microsoft.com/office/drawing/2014/main" val="1770328319"/>
                    </a:ext>
                  </a:extLst>
                </a:gridCol>
                <a:gridCol w="1146339">
                  <a:extLst>
                    <a:ext uri="{9D8B030D-6E8A-4147-A177-3AD203B41FA5}">
                      <a16:colId xmlns:a16="http://schemas.microsoft.com/office/drawing/2014/main" val="130703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Key0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Key1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Key2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权重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筛选方式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目标实例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25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9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85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95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随机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422125"/>
                  </a:ext>
                </a:extLst>
              </a:tr>
            </a:tbl>
          </a:graphicData>
        </a:graphic>
      </p:graphicFrame>
      <p:sp>
        <p:nvSpPr>
          <p:cNvPr id="6" name="左大括号 5">
            <a:extLst>
              <a:ext uri="{FF2B5EF4-FFF2-40B4-BE49-F238E27FC236}">
                <a16:creationId xmlns:a16="http://schemas.microsoft.com/office/drawing/2014/main" id="{F42A0D50-3D54-12A8-E9CC-B14987DD4A52}"/>
              </a:ext>
            </a:extLst>
          </p:cNvPr>
          <p:cNvSpPr/>
          <p:nvPr/>
        </p:nvSpPr>
        <p:spPr>
          <a:xfrm>
            <a:off x="5613646" y="4083728"/>
            <a:ext cx="321077" cy="147808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88AC7A-642E-1AD1-0ECC-A4CE64F905F2}"/>
              </a:ext>
            </a:extLst>
          </p:cNvPr>
          <p:cNvSpPr txBox="1"/>
          <p:nvPr/>
        </p:nvSpPr>
        <p:spPr>
          <a:xfrm>
            <a:off x="5149774" y="4314937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路由条目</a:t>
            </a:r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3394E7CB-5FB0-A9E1-EB25-51DE8B563C63}"/>
              </a:ext>
            </a:extLst>
          </p:cNvPr>
          <p:cNvSpPr/>
          <p:nvPr/>
        </p:nvSpPr>
        <p:spPr>
          <a:xfrm rot="16200000">
            <a:off x="7318205" y="2016664"/>
            <a:ext cx="315157" cy="2913446"/>
          </a:xfrm>
          <a:prstGeom prst="rightBrace">
            <a:avLst>
              <a:gd name="adj1" fmla="val 32277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CFF8FB-F2BD-C0D3-1410-111A85B6E8B6}"/>
              </a:ext>
            </a:extLst>
          </p:cNvPr>
          <p:cNvSpPr txBox="1"/>
          <p:nvPr/>
        </p:nvSpPr>
        <p:spPr>
          <a:xfrm>
            <a:off x="5883039" y="292048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用户自定义标签，权重分先后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C9E622-7EEB-7872-5FD6-CB1842311361}"/>
              </a:ext>
            </a:extLst>
          </p:cNvPr>
          <p:cNvSpPr/>
          <p:nvPr/>
        </p:nvSpPr>
        <p:spPr>
          <a:xfrm>
            <a:off x="5499717" y="226381"/>
            <a:ext cx="6383044" cy="260512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034BCE9-AC4F-DF44-7EB2-A50490D32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09" y="684684"/>
            <a:ext cx="2804403" cy="118882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CB32FA5A-33C9-83F0-1376-DCA60875A9BD}"/>
              </a:ext>
            </a:extLst>
          </p:cNvPr>
          <p:cNvSpPr txBox="1"/>
          <p:nvPr/>
        </p:nvSpPr>
        <p:spPr>
          <a:xfrm>
            <a:off x="7774328" y="268058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ProtoBuf</a:t>
            </a:r>
            <a:r>
              <a:rPr lang="zh-CN" altLang="en-US" dirty="0"/>
              <a:t>格式</a:t>
            </a:r>
          </a:p>
        </p:txBody>
      </p:sp>
      <p:pic>
        <p:nvPicPr>
          <p:cNvPr id="7" name="图片 6" descr="文本&#10;&#10;描述已自动生成">
            <a:extLst>
              <a:ext uri="{FF2B5EF4-FFF2-40B4-BE49-F238E27FC236}">
                <a16:creationId xmlns:a16="http://schemas.microsoft.com/office/drawing/2014/main" id="{7C293872-7FA6-FC34-7DDD-BA0876EF4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99" y="679067"/>
            <a:ext cx="2621428" cy="204382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70567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基于路由表的扩展路由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461220" y="1425184"/>
            <a:ext cx="4619517" cy="50629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 dirty="0"/>
              <a:t>问题场景：</a:t>
            </a:r>
            <a:endParaRPr lang="en-US" altLang="zh-CN" b="1" dirty="0"/>
          </a:p>
          <a:p>
            <a:pPr>
              <a:spcAft>
                <a:spcPts val="600"/>
              </a:spcAft>
            </a:pPr>
            <a:r>
              <a:rPr lang="zh-CN" altLang="en-US" dirty="0"/>
              <a:t>在大数量路由条目下，直接检索每一个路由消耗的时间难以接受，必须优化查询的方法</a:t>
            </a:r>
            <a:endParaRPr lang="en-US" altLang="zh-CN" dirty="0"/>
          </a:p>
          <a:p>
            <a:pPr>
              <a:spcAft>
                <a:spcPts val="600"/>
              </a:spcAft>
            </a:pP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b="1" dirty="0"/>
              <a:t>类前缀树的路由储存和匹配算法：</a:t>
            </a:r>
            <a:endParaRPr lang="en-US" altLang="zh-CN" b="1" dirty="0"/>
          </a:p>
          <a:p>
            <a:pPr>
              <a:spcAft>
                <a:spcPts val="600"/>
              </a:spcAft>
            </a:pPr>
            <a:r>
              <a:rPr lang="zh-CN" altLang="en-US" dirty="0"/>
              <a:t>定义路由标签后，按照标签顺序将路由条目组织为前缀树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按照顺序依次计算和键值对相匹配的树的路径，选择路径上深度最深的节点作为最终的匹配结果，该结果对应的路由同样也是和键值对能够匹配的标签最多的路由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如果匹配节点的对应路由有多个，那么按照权重随机选择一条作为最终路由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如果最终路由对应多个实例，那么按照筛选条目，在随机、一致性哈希、基于权重中选择一个实例作为最终目标</a:t>
            </a:r>
            <a:endParaRPr lang="en-US" altLang="zh-CN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ADCB5254-BC35-E37C-384D-B41A4991E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050895"/>
              </p:ext>
            </p:extLst>
          </p:nvPr>
        </p:nvGraphicFramePr>
        <p:xfrm>
          <a:off x="6168473" y="1050272"/>
          <a:ext cx="571278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130">
                  <a:extLst>
                    <a:ext uri="{9D8B030D-6E8A-4147-A177-3AD203B41FA5}">
                      <a16:colId xmlns:a16="http://schemas.microsoft.com/office/drawing/2014/main" val="2330229924"/>
                    </a:ext>
                  </a:extLst>
                </a:gridCol>
                <a:gridCol w="952130">
                  <a:extLst>
                    <a:ext uri="{9D8B030D-6E8A-4147-A177-3AD203B41FA5}">
                      <a16:colId xmlns:a16="http://schemas.microsoft.com/office/drawing/2014/main" val="3075562678"/>
                    </a:ext>
                  </a:extLst>
                </a:gridCol>
                <a:gridCol w="952130">
                  <a:extLst>
                    <a:ext uri="{9D8B030D-6E8A-4147-A177-3AD203B41FA5}">
                      <a16:colId xmlns:a16="http://schemas.microsoft.com/office/drawing/2014/main" val="3192955804"/>
                    </a:ext>
                  </a:extLst>
                </a:gridCol>
                <a:gridCol w="952130">
                  <a:extLst>
                    <a:ext uri="{9D8B030D-6E8A-4147-A177-3AD203B41FA5}">
                      <a16:colId xmlns:a16="http://schemas.microsoft.com/office/drawing/2014/main" val="3004205190"/>
                    </a:ext>
                  </a:extLst>
                </a:gridCol>
                <a:gridCol w="952130">
                  <a:extLst>
                    <a:ext uri="{9D8B030D-6E8A-4147-A177-3AD203B41FA5}">
                      <a16:colId xmlns:a16="http://schemas.microsoft.com/office/drawing/2014/main" val="1770328319"/>
                    </a:ext>
                  </a:extLst>
                </a:gridCol>
                <a:gridCol w="952130">
                  <a:extLst>
                    <a:ext uri="{9D8B030D-6E8A-4147-A177-3AD203B41FA5}">
                      <a16:colId xmlns:a16="http://schemas.microsoft.com/office/drawing/2014/main" val="130703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Key0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Key1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Key2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权重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筛选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25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Val0_0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Val1_1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290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Val0_1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Val1_1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Val2_1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85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Val0_1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Val1_1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Val2_1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195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Val0_2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Val1_2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---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422125"/>
                  </a:ext>
                </a:extLst>
              </a:tr>
            </a:tbl>
          </a:graphicData>
        </a:graphic>
      </p:graphicFrame>
      <p:sp>
        <p:nvSpPr>
          <p:cNvPr id="20" name="左大括号 19">
            <a:extLst>
              <a:ext uri="{FF2B5EF4-FFF2-40B4-BE49-F238E27FC236}">
                <a16:creationId xmlns:a16="http://schemas.microsoft.com/office/drawing/2014/main" id="{D9CC1B29-AB5F-599B-9F75-0C164E1E7F83}"/>
              </a:ext>
            </a:extLst>
          </p:cNvPr>
          <p:cNvSpPr/>
          <p:nvPr/>
        </p:nvSpPr>
        <p:spPr>
          <a:xfrm>
            <a:off x="5811887" y="1426389"/>
            <a:ext cx="321077" cy="147808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D3427BD-7E23-3337-A195-F861771EE2E2}"/>
              </a:ext>
            </a:extLst>
          </p:cNvPr>
          <p:cNvSpPr txBox="1"/>
          <p:nvPr/>
        </p:nvSpPr>
        <p:spPr>
          <a:xfrm>
            <a:off x="5348015" y="1657598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路由条目</a:t>
            </a:r>
          </a:p>
        </p:txBody>
      </p: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39004881-EC56-5897-2B90-FC97B3F0183C}"/>
              </a:ext>
            </a:extLst>
          </p:cNvPr>
          <p:cNvSpPr/>
          <p:nvPr/>
        </p:nvSpPr>
        <p:spPr>
          <a:xfrm rot="16200000">
            <a:off x="7746480" y="-870709"/>
            <a:ext cx="315157" cy="3373515"/>
          </a:xfrm>
          <a:prstGeom prst="rightBrace">
            <a:avLst>
              <a:gd name="adj1" fmla="val 32277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DD92C4-AF21-2494-91D8-522A9AB9FD68}"/>
              </a:ext>
            </a:extLst>
          </p:cNvPr>
          <p:cNvSpPr txBox="1"/>
          <p:nvPr/>
        </p:nvSpPr>
        <p:spPr>
          <a:xfrm>
            <a:off x="6405329" y="283839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用户自定义标签，权重分先后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EA73295-A2E5-9302-C975-DF168F7AC96F}"/>
              </a:ext>
            </a:extLst>
          </p:cNvPr>
          <p:cNvSpPr/>
          <p:nvPr/>
        </p:nvSpPr>
        <p:spPr>
          <a:xfrm>
            <a:off x="5628415" y="4229128"/>
            <a:ext cx="688019" cy="4838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Root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860B719-276E-911B-A7AD-A021FEB89415}"/>
              </a:ext>
            </a:extLst>
          </p:cNvPr>
          <p:cNvSpPr/>
          <p:nvPr/>
        </p:nvSpPr>
        <p:spPr>
          <a:xfrm>
            <a:off x="6914227" y="3134013"/>
            <a:ext cx="914400" cy="443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无路由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2CCD68C-2A09-8F16-9989-F03F67BFE03F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6316434" y="3355955"/>
            <a:ext cx="597793" cy="1115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4CB9E1A-8F35-0FA3-9AE2-C301A9FC17AC}"/>
              </a:ext>
            </a:extLst>
          </p:cNvPr>
          <p:cNvSpPr txBox="1"/>
          <p:nvPr/>
        </p:nvSpPr>
        <p:spPr>
          <a:xfrm>
            <a:off x="6096000" y="3626513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Val0_0</a:t>
            </a:r>
            <a:endParaRPr lang="zh-CN" altLang="en-US" sz="12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C5B4175-B4C6-3F96-957D-CBC2C8C5E5CA}"/>
              </a:ext>
            </a:extLst>
          </p:cNvPr>
          <p:cNvSpPr/>
          <p:nvPr/>
        </p:nvSpPr>
        <p:spPr>
          <a:xfrm>
            <a:off x="6914227" y="4219330"/>
            <a:ext cx="914400" cy="443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无路由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31BEA09-464B-14CB-918A-FBA542CAD065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 flipV="1">
            <a:off x="6316434" y="4441272"/>
            <a:ext cx="597793" cy="297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42784EC-6DCF-2332-813C-913A6B29728E}"/>
              </a:ext>
            </a:extLst>
          </p:cNvPr>
          <p:cNvSpPr txBox="1"/>
          <p:nvPr/>
        </p:nvSpPr>
        <p:spPr>
          <a:xfrm>
            <a:off x="6695714" y="393153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Val0_1</a:t>
            </a:r>
            <a:endParaRPr lang="zh-CN" altLang="en-US" sz="12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7D0EA0-A4E8-6B50-D66B-250B1B69F232}"/>
              </a:ext>
            </a:extLst>
          </p:cNvPr>
          <p:cNvSpPr/>
          <p:nvPr/>
        </p:nvSpPr>
        <p:spPr>
          <a:xfrm>
            <a:off x="6914227" y="5363844"/>
            <a:ext cx="914400" cy="443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无路由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B81B949F-AD0E-5C69-8C61-FEF343C78763}"/>
              </a:ext>
            </a:extLst>
          </p:cNvPr>
          <p:cNvCxnSpPr>
            <a:stCxn id="24" idx="3"/>
            <a:endCxn id="38" idx="1"/>
          </p:cNvCxnSpPr>
          <p:nvPr/>
        </p:nvCxnSpPr>
        <p:spPr>
          <a:xfrm>
            <a:off x="6316434" y="4471045"/>
            <a:ext cx="597793" cy="11147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81D0DCC2-95FF-4769-1FD7-9EB0D7D7EAB3}"/>
              </a:ext>
            </a:extLst>
          </p:cNvPr>
          <p:cNvSpPr txBox="1"/>
          <p:nvPr/>
        </p:nvSpPr>
        <p:spPr>
          <a:xfrm>
            <a:off x="6126516" y="5154612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Val0_2</a:t>
            </a:r>
            <a:endParaRPr lang="zh-CN" altLang="en-US" sz="12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2A58F0E-C9C2-FE74-A663-0B4ACF68CB88}"/>
              </a:ext>
            </a:extLst>
          </p:cNvPr>
          <p:cNvSpPr/>
          <p:nvPr/>
        </p:nvSpPr>
        <p:spPr>
          <a:xfrm>
            <a:off x="8731669" y="3134209"/>
            <a:ext cx="914400" cy="443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E7C19DFC-0C19-1E17-D8A2-4039C3697610}"/>
              </a:ext>
            </a:extLst>
          </p:cNvPr>
          <p:cNvCxnSpPr>
            <a:stCxn id="25" idx="3"/>
            <a:endCxn id="43" idx="1"/>
          </p:cNvCxnSpPr>
          <p:nvPr/>
        </p:nvCxnSpPr>
        <p:spPr>
          <a:xfrm>
            <a:off x="7828627" y="3355955"/>
            <a:ext cx="903042" cy="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2BEF9BE7-8786-55E5-A881-28D075E01F7D}"/>
              </a:ext>
            </a:extLst>
          </p:cNvPr>
          <p:cNvSpPr txBox="1"/>
          <p:nvPr/>
        </p:nvSpPr>
        <p:spPr>
          <a:xfrm>
            <a:off x="7968373" y="3059062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Val1_1</a:t>
            </a:r>
            <a:endParaRPr lang="zh-CN" altLang="en-US" sz="12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2DA1B73-9C3E-AF0A-3DD8-DC49C190AD5E}"/>
              </a:ext>
            </a:extLst>
          </p:cNvPr>
          <p:cNvSpPr/>
          <p:nvPr/>
        </p:nvSpPr>
        <p:spPr>
          <a:xfrm>
            <a:off x="8744173" y="4246339"/>
            <a:ext cx="914400" cy="443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无路由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3FC821D-FA66-D181-866E-322A575D29E3}"/>
              </a:ext>
            </a:extLst>
          </p:cNvPr>
          <p:cNvCxnSpPr>
            <a:stCxn id="31" idx="3"/>
            <a:endCxn id="47" idx="1"/>
          </p:cNvCxnSpPr>
          <p:nvPr/>
        </p:nvCxnSpPr>
        <p:spPr>
          <a:xfrm>
            <a:off x="7828627" y="4441272"/>
            <a:ext cx="915546" cy="270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14FF1F55-2A74-42EF-4AB6-09B5FC2C3391}"/>
              </a:ext>
            </a:extLst>
          </p:cNvPr>
          <p:cNvSpPr txBox="1"/>
          <p:nvPr/>
        </p:nvSpPr>
        <p:spPr>
          <a:xfrm>
            <a:off x="7896192" y="384309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Val1_1</a:t>
            </a:r>
            <a:endParaRPr lang="zh-CN" altLang="en-US" sz="12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45EC128-466F-992C-1293-07B9ACE04B2D}"/>
              </a:ext>
            </a:extLst>
          </p:cNvPr>
          <p:cNvSpPr/>
          <p:nvPr/>
        </p:nvSpPr>
        <p:spPr>
          <a:xfrm>
            <a:off x="8731669" y="5363844"/>
            <a:ext cx="914400" cy="443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A,B,C</a:t>
            </a:r>
            <a:endParaRPr lang="zh-CN" altLang="en-US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8D1DC8F0-5AF7-7EF3-E69F-184ADBD70409}"/>
              </a:ext>
            </a:extLst>
          </p:cNvPr>
          <p:cNvCxnSpPr>
            <a:stCxn id="38" idx="3"/>
            <a:endCxn id="58" idx="1"/>
          </p:cNvCxnSpPr>
          <p:nvPr/>
        </p:nvCxnSpPr>
        <p:spPr>
          <a:xfrm>
            <a:off x="7828627" y="5585786"/>
            <a:ext cx="9030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CF4480AF-26A3-01BB-D3D6-F76BF7D58395}"/>
              </a:ext>
            </a:extLst>
          </p:cNvPr>
          <p:cNvSpPr txBox="1"/>
          <p:nvPr/>
        </p:nvSpPr>
        <p:spPr>
          <a:xfrm>
            <a:off x="7968372" y="5669228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Val1_2</a:t>
            </a:r>
            <a:endParaRPr lang="zh-CN" altLang="en-US" sz="1200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1538A3A-8B8F-79B7-6C5B-ECC3C01F49E8}"/>
              </a:ext>
            </a:extLst>
          </p:cNvPr>
          <p:cNvSpPr/>
          <p:nvPr/>
        </p:nvSpPr>
        <p:spPr>
          <a:xfrm>
            <a:off x="10421739" y="3943042"/>
            <a:ext cx="914400" cy="443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B63ADAE-57FE-1509-0297-3F1193C245A3}"/>
              </a:ext>
            </a:extLst>
          </p:cNvPr>
          <p:cNvSpPr txBox="1"/>
          <p:nvPr/>
        </p:nvSpPr>
        <p:spPr>
          <a:xfrm>
            <a:off x="9664380" y="3885897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Val2_1</a:t>
            </a:r>
            <a:endParaRPr lang="zh-CN" altLang="en-US" sz="1200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247F991-D2F7-28F5-3A32-2F64FB802F83}"/>
              </a:ext>
            </a:extLst>
          </p:cNvPr>
          <p:cNvSpPr/>
          <p:nvPr/>
        </p:nvSpPr>
        <p:spPr>
          <a:xfrm>
            <a:off x="10421739" y="4494326"/>
            <a:ext cx="914400" cy="443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F07546-A246-03BA-4081-9DF07D49BEFC}"/>
              </a:ext>
            </a:extLst>
          </p:cNvPr>
          <p:cNvSpPr/>
          <p:nvPr/>
        </p:nvSpPr>
        <p:spPr>
          <a:xfrm>
            <a:off x="10345885" y="3843095"/>
            <a:ext cx="1075069" cy="11931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F9B42B0-AC0A-8FB9-3286-BF743AC10CDF}"/>
              </a:ext>
            </a:extLst>
          </p:cNvPr>
          <p:cNvCxnSpPr>
            <a:stCxn id="47" idx="3"/>
            <a:endCxn id="9" idx="1"/>
          </p:cNvCxnSpPr>
          <p:nvPr/>
        </p:nvCxnSpPr>
        <p:spPr>
          <a:xfrm flipV="1">
            <a:off x="9658573" y="4439673"/>
            <a:ext cx="687312" cy="28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30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前缀树算法匹配过程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A9E565-56E1-A3E7-3BB9-AAB9BB6AD58E}"/>
                  </a:ext>
                </a:extLst>
              </p:cNvPr>
              <p:cNvSpPr txBox="1"/>
              <p:nvPr/>
            </p:nvSpPr>
            <p:spPr>
              <a:xfrm>
                <a:off x="461219" y="1425184"/>
                <a:ext cx="11220707" cy="100027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下图为前缀树增查的核心代码，使用递归匹配前缀路径</a:t>
                </a:r>
                <a:endParaRPr lang="en-US" altLang="zh-CN" dirty="0"/>
              </a:p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在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个标签，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条路由的场景下时间复杂度，顺次检索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Hash+</a:t>
                </a:r>
                <a:r>
                  <a:rPr lang="zh-CN" altLang="en-US" dirty="0"/>
                  <a:t>顺次检索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，前缀树时间复杂度为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实践中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dirty="0"/>
                  <a:t>所以前缀树效率极高且不受路由表大小影响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BA9E565-56E1-A3E7-3BB9-AAB9BB6AD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19" y="1425184"/>
                <a:ext cx="11220707" cy="1000274"/>
              </a:xfrm>
              <a:prstGeom prst="rect">
                <a:avLst/>
              </a:prstGeom>
              <a:blipFill>
                <a:blip r:embed="rId3"/>
                <a:stretch>
                  <a:fillRect l="-434" t="-3012" r="-54" b="-8434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 descr="文本&#10;&#10;描述已自动生成">
            <a:extLst>
              <a:ext uri="{FF2B5EF4-FFF2-40B4-BE49-F238E27FC236}">
                <a16:creationId xmlns:a16="http://schemas.microsoft.com/office/drawing/2014/main" id="{7D9E9008-7E98-6D76-89DB-33E85B6075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71"/>
          <a:stretch/>
        </p:blipFill>
        <p:spPr>
          <a:xfrm>
            <a:off x="509028" y="2503476"/>
            <a:ext cx="4328858" cy="4096523"/>
          </a:xfrm>
          <a:prstGeom prst="rect">
            <a:avLst/>
          </a:prstGeom>
        </p:spPr>
      </p:pic>
      <p:pic>
        <p:nvPicPr>
          <p:cNvPr id="28" name="图片 27" descr="文本&#10;&#10;描述已自动生成">
            <a:extLst>
              <a:ext uri="{FF2B5EF4-FFF2-40B4-BE49-F238E27FC236}">
                <a16:creationId xmlns:a16="http://schemas.microsoft.com/office/drawing/2014/main" id="{16D7741B-09CC-C096-C3F8-AD0D0B13F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23" y="2560143"/>
            <a:ext cx="6492803" cy="40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7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与</a:t>
            </a:r>
            <a:r>
              <a:rPr kumimoji="1" lang="en-US" altLang="zh-CN" sz="2400" b="1" i="0" dirty="0" err="1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Grpc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协议相结合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服务器端</a:t>
            </a:r>
            <a:endParaRPr kumimoji="1" lang="en-US" altLang="zh-CN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461220" y="1425184"/>
            <a:ext cx="5389164" cy="42473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/>
              <a:t>问题情景：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en-US" altLang="zh-CN" sz="2000" dirty="0" err="1"/>
              <a:t>Grpc</a:t>
            </a:r>
            <a:r>
              <a:rPr lang="zh-CN" altLang="en-US" sz="2000" dirty="0"/>
              <a:t>是常见的服务协议，使用</a:t>
            </a:r>
            <a:r>
              <a:rPr lang="en-US" altLang="zh-CN" sz="2000" dirty="0"/>
              <a:t>GRPC</a:t>
            </a:r>
            <a:r>
              <a:rPr lang="zh-CN" altLang="en-US" sz="2000" dirty="0"/>
              <a:t>的情况下，希望更进一步降低</a:t>
            </a:r>
            <a:r>
              <a:rPr lang="en-US" altLang="zh-CN" sz="2000" dirty="0"/>
              <a:t>SDK</a:t>
            </a:r>
            <a:r>
              <a:rPr lang="zh-CN" altLang="en-US" sz="2000" dirty="0"/>
              <a:t>侵入性，不需要用户接入的接况下，</a:t>
            </a:r>
            <a:r>
              <a:rPr lang="en-US" altLang="zh-CN" sz="2000" dirty="0" err="1"/>
              <a:t>grpc</a:t>
            </a:r>
            <a:r>
              <a:rPr lang="zh-CN" altLang="en-US" sz="2000" dirty="0"/>
              <a:t>服务器实现自动注册，自动保活，自动路由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b="1" dirty="0"/>
              <a:t>解决方案：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在服务器端自定义新的服务器结构体，使用函数选项模式支持用户设置服务器属性。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在</a:t>
            </a:r>
            <a:r>
              <a:rPr lang="en-US" altLang="zh-CN" sz="2000" dirty="0" err="1"/>
              <a:t>NewServer</a:t>
            </a:r>
            <a:r>
              <a:rPr lang="zh-CN" altLang="en-US" sz="2000" dirty="0"/>
              <a:t>中完成配置，创建</a:t>
            </a:r>
            <a:r>
              <a:rPr lang="en-US" altLang="zh-CN" sz="2000" dirty="0" err="1"/>
              <a:t>Grpc</a:t>
            </a:r>
            <a:r>
              <a:rPr lang="zh-CN" altLang="en-US" sz="2000" dirty="0"/>
              <a:t>服务器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在</a:t>
            </a:r>
            <a:r>
              <a:rPr lang="en-US" altLang="zh-CN" sz="2000" dirty="0"/>
              <a:t>Server</a:t>
            </a:r>
            <a:r>
              <a:rPr lang="zh-CN" altLang="en-US" sz="2000" dirty="0"/>
              <a:t>中，根据配置和</a:t>
            </a:r>
            <a:r>
              <a:rPr lang="en-US" altLang="zh-CN" sz="2000" dirty="0" err="1"/>
              <a:t>Grpc</a:t>
            </a:r>
            <a:r>
              <a:rPr lang="zh-CN" altLang="en-US" sz="2000" dirty="0"/>
              <a:t>服务器信息，自动注册服务和路由，然后开始监听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对用户来说，和直接使用</a:t>
            </a:r>
            <a:r>
              <a:rPr lang="en-US" altLang="zh-CN" sz="2000" dirty="0" err="1"/>
              <a:t>Grpc</a:t>
            </a:r>
            <a:r>
              <a:rPr lang="zh-CN" altLang="en-US" sz="2000" dirty="0"/>
              <a:t>服务器流程相同</a:t>
            </a:r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1B4DE-4831-E8ED-E935-97FEC76A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90" y="620713"/>
            <a:ext cx="4286621" cy="297967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A86DA9B-D01F-F794-5A12-203A7527C7D3}"/>
              </a:ext>
            </a:extLst>
          </p:cNvPr>
          <p:cNvSpPr/>
          <p:nvPr/>
        </p:nvSpPr>
        <p:spPr>
          <a:xfrm>
            <a:off x="7809390" y="1469147"/>
            <a:ext cx="3229346" cy="26189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9CE48566-A0ED-AA67-96E0-D84BE6F774B2}"/>
              </a:ext>
            </a:extLst>
          </p:cNvPr>
          <p:cNvCxnSpPr>
            <a:cxnSpLocks/>
            <a:stCxn id="8" idx="1"/>
            <a:endCxn id="11" idx="2"/>
          </p:cNvCxnSpPr>
          <p:nvPr/>
        </p:nvCxnSpPr>
        <p:spPr>
          <a:xfrm rot="10800000">
            <a:off x="6952696" y="1044931"/>
            <a:ext cx="856695" cy="555163"/>
          </a:xfrm>
          <a:prstGeom prst="bentConnector2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2EDF2AE-D5D3-1845-CEAF-FA754B4451AB}"/>
              </a:ext>
            </a:extLst>
          </p:cNvPr>
          <p:cNvSpPr txBox="1"/>
          <p:nvPr/>
        </p:nvSpPr>
        <p:spPr>
          <a:xfrm>
            <a:off x="6096000" y="121600"/>
            <a:ext cx="1713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 err="1"/>
              <a:t>grpc</a:t>
            </a:r>
            <a:r>
              <a:rPr lang="zh-CN" altLang="en-US" dirty="0"/>
              <a:t>的</a:t>
            </a:r>
            <a:r>
              <a:rPr lang="en-US" altLang="zh-CN" dirty="0"/>
              <a:t>Server</a:t>
            </a:r>
            <a:r>
              <a:rPr lang="zh-CN" altLang="en-US" dirty="0"/>
              <a:t>替换成我们库中的</a:t>
            </a:r>
            <a:r>
              <a:rPr lang="en-US" altLang="zh-CN" dirty="0"/>
              <a:t>Server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CFD358D-8CBF-C0EA-E24A-FED4CAC013BE}"/>
              </a:ext>
            </a:extLst>
          </p:cNvPr>
          <p:cNvSpPr/>
          <p:nvPr/>
        </p:nvSpPr>
        <p:spPr>
          <a:xfrm>
            <a:off x="7809390" y="1731038"/>
            <a:ext cx="4286621" cy="190658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890EA9B-569E-7539-4C7F-21DBC31304EE}"/>
              </a:ext>
            </a:extLst>
          </p:cNvPr>
          <p:cNvCxnSpPr>
            <a:cxnSpLocks/>
            <a:stCxn id="18" idx="1"/>
            <a:endCxn id="22" idx="3"/>
          </p:cNvCxnSpPr>
          <p:nvPr/>
        </p:nvCxnSpPr>
        <p:spPr>
          <a:xfrm flipH="1">
            <a:off x="7492753" y="2684331"/>
            <a:ext cx="316637" cy="0"/>
          </a:xfrm>
          <a:prstGeom prst="line">
            <a:avLst/>
          </a:prstGeom>
          <a:ln w="381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719FF-50F3-0CD1-5F38-001CAA710CCA}"/>
              </a:ext>
            </a:extLst>
          </p:cNvPr>
          <p:cNvSpPr txBox="1"/>
          <p:nvPr/>
        </p:nvSpPr>
        <p:spPr>
          <a:xfrm>
            <a:off x="6033857" y="2361165"/>
            <a:ext cx="145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正常流程启动服务器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C771EB5-41C7-388A-B48F-8D91F5A68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826" y="3768567"/>
            <a:ext cx="5726926" cy="2773920"/>
          </a:xfrm>
          <a:prstGeom prst="rect">
            <a:avLst/>
          </a:prstGeom>
          <a:ln w="12700">
            <a:solidFill>
              <a:schemeClr val="tx1"/>
            </a:solidFill>
            <a:prstDash val="dashDot"/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733F3BB-AA70-539F-D1DA-4441FE2DB158}"/>
              </a:ext>
            </a:extLst>
          </p:cNvPr>
          <p:cNvSpPr txBox="1"/>
          <p:nvPr/>
        </p:nvSpPr>
        <p:spPr>
          <a:xfrm>
            <a:off x="4176944" y="59524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支持的配置项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3DC34797-BFB0-718C-BEB9-6B8D39368FAD}"/>
              </a:ext>
            </a:extLst>
          </p:cNvPr>
          <p:cNvCxnSpPr>
            <a:stCxn id="28" idx="3"/>
          </p:cNvCxnSpPr>
          <p:nvPr/>
        </p:nvCxnSpPr>
        <p:spPr>
          <a:xfrm flipV="1">
            <a:off x="5746604" y="6134470"/>
            <a:ext cx="349396" cy="26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48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与</a:t>
            </a:r>
            <a:r>
              <a:rPr kumimoji="1" lang="en-US" altLang="zh-CN" sz="2400" b="1" i="0" dirty="0" err="1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Grpc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协议相结合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服务器端</a:t>
            </a:r>
            <a:endParaRPr kumimoji="1" lang="en-US" altLang="zh-CN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461219" y="1425184"/>
            <a:ext cx="6154809" cy="278537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/>
              <a:t>默认路由：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服务器端创建时，可以通过函数参数设置默认路由。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默认路由会随着服务器的注册一同注册，在运行期间持续保活，但是不会因为服务器的反注册而消失，而是要等到自然超时。这是考虑到服务器注册的路由规则可能被多个实例使用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建议的实践是：服务器注册路由的目标仅指向自身，并且设置</a:t>
            </a:r>
            <a:r>
              <a:rPr lang="en-US" altLang="zh-CN" sz="2000" dirty="0"/>
              <a:t>TTL</a:t>
            </a:r>
            <a:r>
              <a:rPr lang="zh-CN" altLang="en-US" sz="2000" dirty="0"/>
              <a:t>使其在服务器下线后尽快停止</a:t>
            </a:r>
            <a:endParaRPr lang="en-US" altLang="zh-CN" sz="2000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231CBDBF-79FB-BFD4-C0B0-6F5FE0F54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39" y="124174"/>
            <a:ext cx="3444538" cy="35740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D03CDD-724B-80B6-C91E-D49DF852D7E9}"/>
              </a:ext>
            </a:extLst>
          </p:cNvPr>
          <p:cNvSpPr/>
          <p:nvPr/>
        </p:nvSpPr>
        <p:spPr>
          <a:xfrm>
            <a:off x="8217159" y="242596"/>
            <a:ext cx="3253274" cy="118258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2419D4-5CED-5537-300A-F3EC783F2A1A}"/>
              </a:ext>
            </a:extLst>
          </p:cNvPr>
          <p:cNvSpPr/>
          <p:nvPr/>
        </p:nvSpPr>
        <p:spPr>
          <a:xfrm>
            <a:off x="8217159" y="1543606"/>
            <a:ext cx="3253274" cy="208289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3EE948-E9DD-6823-94D6-86DA9008A8AD}"/>
              </a:ext>
            </a:extLst>
          </p:cNvPr>
          <p:cNvSpPr txBox="1"/>
          <p:nvPr/>
        </p:nvSpPr>
        <p:spPr>
          <a:xfrm>
            <a:off x="6898893" y="624301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Grpc</a:t>
            </a:r>
            <a:r>
              <a:rPr lang="zh-CN" altLang="en-US" dirty="0"/>
              <a:t>服务器</a:t>
            </a:r>
            <a:endParaRPr lang="en-US" altLang="zh-CN" dirty="0"/>
          </a:p>
          <a:p>
            <a:r>
              <a:rPr lang="zh-CN" altLang="en-US" dirty="0"/>
              <a:t>路由选项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C2E3E9-4C57-09B4-BD85-39C16CA2AF52}"/>
              </a:ext>
            </a:extLst>
          </p:cNvPr>
          <p:cNvSpPr txBox="1"/>
          <p:nvPr/>
        </p:nvSpPr>
        <p:spPr>
          <a:xfrm>
            <a:off x="6807293" y="2277386"/>
            <a:ext cx="1409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Grpc</a:t>
            </a:r>
            <a:r>
              <a:rPr lang="zh-CN" altLang="en-US" dirty="0"/>
              <a:t>服务器</a:t>
            </a:r>
            <a:endParaRPr lang="en-US" altLang="zh-CN" dirty="0"/>
          </a:p>
          <a:p>
            <a:r>
              <a:rPr lang="zh-CN" altLang="en-US" dirty="0"/>
              <a:t>所有可设置选项</a:t>
            </a:r>
          </a:p>
        </p:txBody>
      </p:sp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30C116FA-77BE-D18F-67C0-27F552C70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0" y="4514098"/>
            <a:ext cx="5676365" cy="1837436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E25A720-DBDB-6D20-FAD0-13BE3DA44B11}"/>
              </a:ext>
            </a:extLst>
          </p:cNvPr>
          <p:cNvSpPr/>
          <p:nvPr/>
        </p:nvSpPr>
        <p:spPr>
          <a:xfrm>
            <a:off x="976604" y="4514098"/>
            <a:ext cx="3558074" cy="269396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EBE5960-2AF4-F1C0-0F7E-FF5D10C4306E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>
            <a:off x="4534678" y="4648796"/>
            <a:ext cx="26578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3121028E-07BE-BEB7-02FB-BCA49A285792}"/>
              </a:ext>
            </a:extLst>
          </p:cNvPr>
          <p:cNvSpPr txBox="1"/>
          <p:nvPr/>
        </p:nvSpPr>
        <p:spPr>
          <a:xfrm>
            <a:off x="7192505" y="44641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设置默认路由表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503C853-1080-6258-7583-E18E78CDDD45}"/>
              </a:ext>
            </a:extLst>
          </p:cNvPr>
          <p:cNvSpPr/>
          <p:nvPr/>
        </p:nvSpPr>
        <p:spPr>
          <a:xfrm>
            <a:off x="976604" y="4783494"/>
            <a:ext cx="5026090" cy="156803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7341C45-32AF-E9CE-0188-24FD2762614D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6002694" y="5567513"/>
            <a:ext cx="1189811" cy="21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02C5959-8FF1-13B1-D249-E0338D93C8D9}"/>
              </a:ext>
            </a:extLst>
          </p:cNvPr>
          <p:cNvSpPr txBox="1"/>
          <p:nvPr/>
        </p:nvSpPr>
        <p:spPr>
          <a:xfrm>
            <a:off x="7192505" y="54038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设置默认路由</a:t>
            </a:r>
          </a:p>
        </p:txBody>
      </p:sp>
    </p:spTree>
    <p:extLst>
      <p:ext uri="{BB962C8B-B14F-4D97-AF65-F5344CB8AC3E}">
        <p14:creationId xmlns:p14="http://schemas.microsoft.com/office/powerpoint/2010/main" val="240785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5600CFE2-77AF-2840-9AFF-3BE53FBF1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88" y="1458406"/>
            <a:ext cx="298498" cy="26039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0A80222-B9BB-5A41-B2B6-E12BD8B2B321}"/>
              </a:ext>
            </a:extLst>
          </p:cNvPr>
          <p:cNvSpPr txBox="1"/>
          <p:nvPr/>
        </p:nvSpPr>
        <p:spPr>
          <a:xfrm>
            <a:off x="2125493" y="1427019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F62E6E-683A-8E4A-A57C-0FBD456EF2EE}"/>
              </a:ext>
            </a:extLst>
          </p:cNvPr>
          <p:cNvSpPr txBox="1"/>
          <p:nvPr/>
        </p:nvSpPr>
        <p:spPr>
          <a:xfrm>
            <a:off x="578664" y="742071"/>
            <a:ext cx="112753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600" b="1" i="0" dirty="0">
                <a:solidFill>
                  <a:srgbClr val="0152D8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目录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213726-8FE4-D74C-976B-364D9D4DE67E}"/>
              </a:ext>
            </a:extLst>
          </p:cNvPr>
          <p:cNvSpPr txBox="1"/>
          <p:nvPr/>
        </p:nvSpPr>
        <p:spPr>
          <a:xfrm>
            <a:off x="2478993" y="1388546"/>
            <a:ext cx="150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题目分析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4BF8ABB-EB1A-394A-9BC4-A8B5238B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88" y="2057614"/>
            <a:ext cx="298498" cy="26039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12B0F7CD-6AC9-5D4C-8F2B-14775C0CE16C}"/>
              </a:ext>
            </a:extLst>
          </p:cNvPr>
          <p:cNvSpPr txBox="1"/>
          <p:nvPr/>
        </p:nvSpPr>
        <p:spPr>
          <a:xfrm>
            <a:off x="2125493" y="2026227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9050E8-8297-7843-8BB1-F8515C205B02}"/>
              </a:ext>
            </a:extLst>
          </p:cNvPr>
          <p:cNvSpPr txBox="1"/>
          <p:nvPr/>
        </p:nvSpPr>
        <p:spPr>
          <a:xfrm>
            <a:off x="2478993" y="1987754"/>
            <a:ext cx="150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系统设计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A8B5298-DED9-D54A-B756-B5EE6D9A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88" y="2625436"/>
            <a:ext cx="298498" cy="260392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F43E105-211D-B441-BA54-17954F796478}"/>
              </a:ext>
            </a:extLst>
          </p:cNvPr>
          <p:cNvSpPr txBox="1"/>
          <p:nvPr/>
        </p:nvSpPr>
        <p:spPr>
          <a:xfrm>
            <a:off x="2125493" y="2594049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AA9216A-D0C4-A840-B51F-A5584C79018F}"/>
              </a:ext>
            </a:extLst>
          </p:cNvPr>
          <p:cNvSpPr txBox="1"/>
          <p:nvPr/>
        </p:nvSpPr>
        <p:spPr>
          <a:xfrm>
            <a:off x="2478993" y="2555576"/>
            <a:ext cx="150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20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ABD54-A750-87DF-C6AD-7C5A9731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88" y="3193258"/>
            <a:ext cx="298498" cy="2603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731080A-2D30-805F-7D13-BC00580E4A80}"/>
              </a:ext>
            </a:extLst>
          </p:cNvPr>
          <p:cNvSpPr txBox="1"/>
          <p:nvPr/>
        </p:nvSpPr>
        <p:spPr>
          <a:xfrm>
            <a:off x="2125493" y="3161871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F79051-55E0-5BC1-716C-AB860FCE3F18}"/>
              </a:ext>
            </a:extLst>
          </p:cNvPr>
          <p:cNvSpPr txBox="1"/>
          <p:nvPr/>
        </p:nvSpPr>
        <p:spPr>
          <a:xfrm>
            <a:off x="2478993" y="3123398"/>
            <a:ext cx="150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i="0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项目演示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252A86-0233-EE88-2E84-40397B08C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088" y="3761080"/>
            <a:ext cx="298498" cy="2603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E1903A-77F7-ECB6-5A13-05ECC20A5080}"/>
              </a:ext>
            </a:extLst>
          </p:cNvPr>
          <p:cNvSpPr txBox="1"/>
          <p:nvPr/>
        </p:nvSpPr>
        <p:spPr>
          <a:xfrm>
            <a:off x="2125493" y="3729693"/>
            <a:ext cx="19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</a:t>
            </a:r>
            <a:endParaRPr kumimoji="1" lang="zh-CN" altLang="en-US" sz="15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9A1731-D089-941F-DD02-A0A4ACD126B4}"/>
              </a:ext>
            </a:extLst>
          </p:cNvPr>
          <p:cNvSpPr txBox="1"/>
          <p:nvPr/>
        </p:nvSpPr>
        <p:spPr>
          <a:xfrm>
            <a:off x="2478993" y="3691220"/>
            <a:ext cx="150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性能测试</a:t>
            </a:r>
            <a:endParaRPr kumimoji="1" lang="zh-CN" altLang="en-US" sz="20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489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3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关键技术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与</a:t>
            </a:r>
            <a:r>
              <a:rPr kumimoji="1" lang="en-US" altLang="zh-CN" sz="2400" b="1" i="0" dirty="0" err="1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Grpc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协议相结合</a:t>
            </a:r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——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客户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端</a:t>
            </a:r>
            <a:endParaRPr kumimoji="1" lang="en-US" altLang="zh-CN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461220" y="1425184"/>
            <a:ext cx="4909770" cy="517064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b="1" dirty="0"/>
              <a:t>问题情景：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使用</a:t>
            </a:r>
            <a:r>
              <a:rPr lang="en-US" altLang="zh-CN" sz="2000" dirty="0"/>
              <a:t>GRPC</a:t>
            </a:r>
            <a:r>
              <a:rPr lang="zh-CN" altLang="en-US" sz="2000" dirty="0"/>
              <a:t>的情况下，希望更进一步降低</a:t>
            </a:r>
            <a:r>
              <a:rPr lang="en-US" altLang="zh-CN" sz="2000" dirty="0"/>
              <a:t>SDK</a:t>
            </a:r>
            <a:r>
              <a:rPr lang="zh-CN" altLang="en-US" sz="2000" dirty="0"/>
              <a:t>侵入性，不需要用户接入的状况下，</a:t>
            </a:r>
            <a:r>
              <a:rPr lang="en-US" altLang="zh-CN" sz="2000" dirty="0" err="1"/>
              <a:t>grpc</a:t>
            </a:r>
            <a:r>
              <a:rPr lang="zh-CN" altLang="en-US" sz="2000" dirty="0"/>
              <a:t>客户端实现自动服务发现，自动选择路由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zh-CN" altLang="en-US" sz="2000" b="1" dirty="0"/>
              <a:t>解决方案：</a:t>
            </a:r>
            <a:endParaRPr lang="en-US" altLang="zh-CN" sz="2000" b="1" dirty="0"/>
          </a:p>
          <a:p>
            <a:pPr>
              <a:spcAft>
                <a:spcPts val="600"/>
              </a:spcAft>
            </a:pPr>
            <a:r>
              <a:rPr lang="zh-CN" altLang="en-US" sz="2000" dirty="0"/>
              <a:t>建立新的</a:t>
            </a:r>
            <a:r>
              <a:rPr lang="en-US" altLang="zh-CN" sz="2000" dirty="0"/>
              <a:t>Client</a:t>
            </a:r>
            <a:r>
              <a:rPr lang="zh-CN" altLang="en-US" sz="2000" dirty="0"/>
              <a:t>结构体，向</a:t>
            </a:r>
            <a:r>
              <a:rPr lang="en-US" altLang="zh-CN" sz="2000" dirty="0" err="1"/>
              <a:t>Grpc</a:t>
            </a:r>
            <a:r>
              <a:rPr lang="zh-CN" altLang="en-US" sz="2000" dirty="0"/>
              <a:t>自动注册并使用自定义的</a:t>
            </a:r>
            <a:r>
              <a:rPr lang="en-US" altLang="zh-CN" sz="2000" dirty="0" err="1"/>
              <a:t>Resovler</a:t>
            </a:r>
            <a:r>
              <a:rPr lang="zh-CN" altLang="en-US" sz="2000" dirty="0"/>
              <a:t>和</a:t>
            </a:r>
            <a:r>
              <a:rPr lang="en-US" altLang="zh-CN" sz="2000" dirty="0"/>
              <a:t>Balancer</a:t>
            </a:r>
            <a:r>
              <a:rPr lang="zh-CN" altLang="en-US" sz="2000" dirty="0"/>
              <a:t>，利用</a:t>
            </a:r>
            <a:r>
              <a:rPr lang="en-US" altLang="zh-CN" sz="2000" dirty="0" err="1"/>
              <a:t>Grpc</a:t>
            </a:r>
            <a:r>
              <a:rPr lang="zh-CN" altLang="en-US" sz="2000" dirty="0"/>
              <a:t>的负载均衡实现路由选择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Resolver</a:t>
            </a:r>
            <a:r>
              <a:rPr lang="zh-CN" altLang="en-US" sz="2000" dirty="0"/>
              <a:t>会监听服务，如果新服务上线则刷新</a:t>
            </a:r>
            <a:r>
              <a:rPr lang="en-US" altLang="zh-CN" sz="2000" dirty="0" err="1"/>
              <a:t>Grpc</a:t>
            </a:r>
            <a:r>
              <a:rPr lang="zh-CN" altLang="en-US" sz="2000" dirty="0"/>
              <a:t>的客户端状态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Balancer</a:t>
            </a:r>
            <a:r>
              <a:rPr lang="zh-CN" altLang="en-US" sz="2000" dirty="0"/>
              <a:t>每次刷新状态后，创建新的</a:t>
            </a:r>
            <a:r>
              <a:rPr lang="en-US" altLang="zh-CN" sz="2000" dirty="0"/>
              <a:t>Picker</a:t>
            </a:r>
            <a:r>
              <a:rPr lang="zh-CN" altLang="en-US" sz="2000" dirty="0"/>
              <a:t>来处理</a:t>
            </a:r>
            <a:r>
              <a:rPr lang="en-US" altLang="zh-CN" sz="2000" dirty="0"/>
              <a:t>Client</a:t>
            </a:r>
            <a:r>
              <a:rPr lang="zh-CN" altLang="en-US" sz="2000" dirty="0"/>
              <a:t>请求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Picker</a:t>
            </a:r>
            <a:r>
              <a:rPr lang="zh-CN" altLang="en-US" sz="2000" dirty="0"/>
              <a:t>接受</a:t>
            </a:r>
            <a:r>
              <a:rPr lang="en-US" altLang="zh-CN" sz="2000" dirty="0"/>
              <a:t>Client</a:t>
            </a:r>
            <a:r>
              <a:rPr lang="zh-CN" altLang="en-US" sz="2000" dirty="0"/>
              <a:t>请求并根据路由分发到指定的实例</a:t>
            </a:r>
            <a:endParaRPr lang="en-US" altLang="zh-CN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D4048C-C2AD-B937-3EBB-495BD7017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008" y="92585"/>
            <a:ext cx="4118967" cy="386748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89E0E93-0F37-D6D4-F9F4-FD59765F9020}"/>
              </a:ext>
            </a:extLst>
          </p:cNvPr>
          <p:cNvSpPr/>
          <p:nvPr/>
        </p:nvSpPr>
        <p:spPr>
          <a:xfrm>
            <a:off x="7956007" y="92585"/>
            <a:ext cx="4118967" cy="191820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82B7C1-D031-2F93-2196-6A00E19E7F2C}"/>
              </a:ext>
            </a:extLst>
          </p:cNvPr>
          <p:cNvSpPr txBox="1"/>
          <p:nvPr/>
        </p:nvSpPr>
        <p:spPr>
          <a:xfrm>
            <a:off x="5821668" y="460323"/>
            <a:ext cx="2097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采用我们框架的</a:t>
            </a:r>
            <a:r>
              <a:rPr lang="en-US" altLang="zh-CN" dirty="0"/>
              <a:t>Client</a:t>
            </a:r>
            <a:r>
              <a:rPr lang="zh-CN" altLang="en-US" dirty="0"/>
              <a:t>代替</a:t>
            </a:r>
            <a:r>
              <a:rPr lang="en-US" altLang="zh-CN" dirty="0" err="1"/>
              <a:t>Grpc</a:t>
            </a:r>
            <a:r>
              <a:rPr lang="en-US" altLang="zh-CN" dirty="0"/>
              <a:t> Client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E0FC29-CE1C-1564-8CD7-B59E99FEB148}"/>
              </a:ext>
            </a:extLst>
          </p:cNvPr>
          <p:cNvSpPr/>
          <p:nvPr/>
        </p:nvSpPr>
        <p:spPr>
          <a:xfrm>
            <a:off x="7956006" y="2010793"/>
            <a:ext cx="4118967" cy="170895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EB8AD8-6F83-6C9B-03C0-3B3D2162A8DC}"/>
              </a:ext>
            </a:extLst>
          </p:cNvPr>
          <p:cNvSpPr txBox="1"/>
          <p:nvPr/>
        </p:nvSpPr>
        <p:spPr>
          <a:xfrm>
            <a:off x="5598366" y="2322845"/>
            <a:ext cx="2357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设置请求的</a:t>
            </a:r>
            <a:r>
              <a:rPr lang="en-US" altLang="zh-CN" dirty="0" err="1"/>
              <a:t>MetaData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路由信息包含其中</a:t>
            </a:r>
            <a:endParaRPr lang="en-US" altLang="zh-CN" dirty="0"/>
          </a:p>
          <a:p>
            <a:r>
              <a:rPr lang="zh-CN" altLang="en-US" dirty="0"/>
              <a:t>框架本身提供了设置路由信息的便捷函数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C07320-5E28-6C5A-5876-06784A324B80}"/>
              </a:ext>
            </a:extLst>
          </p:cNvPr>
          <p:cNvSpPr/>
          <p:nvPr/>
        </p:nvSpPr>
        <p:spPr>
          <a:xfrm>
            <a:off x="5820188" y="4032243"/>
            <a:ext cx="1376039" cy="355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r>
              <a:rPr lang="zh-CN" altLang="en-US" dirty="0"/>
              <a:t>创建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9827213-5A98-854C-CF65-2D169041D7E7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7196227" y="4209797"/>
            <a:ext cx="535620" cy="361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EC01F738-695F-24E2-4A5A-E36BFA855F92}"/>
              </a:ext>
            </a:extLst>
          </p:cNvPr>
          <p:cNvSpPr/>
          <p:nvPr/>
        </p:nvSpPr>
        <p:spPr>
          <a:xfrm>
            <a:off x="7731847" y="4243829"/>
            <a:ext cx="1376039" cy="655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Resolver</a:t>
            </a:r>
          </a:p>
          <a:p>
            <a:pPr algn="ctr"/>
            <a:r>
              <a:rPr lang="zh-CN" altLang="en-US" dirty="0"/>
              <a:t>服务发现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D78979-99CD-E9B5-851D-FC9CA57CA96C}"/>
              </a:ext>
            </a:extLst>
          </p:cNvPr>
          <p:cNvSpPr/>
          <p:nvPr/>
        </p:nvSpPr>
        <p:spPr>
          <a:xfrm>
            <a:off x="5821667" y="5536915"/>
            <a:ext cx="1376039" cy="355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Client</a:t>
            </a:r>
            <a:r>
              <a:rPr lang="zh-CN" altLang="en-US" dirty="0"/>
              <a:t>请求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5A68464-D8F2-9F6C-002B-0B89F3142463}"/>
              </a:ext>
            </a:extLst>
          </p:cNvPr>
          <p:cNvSpPr/>
          <p:nvPr/>
        </p:nvSpPr>
        <p:spPr>
          <a:xfrm>
            <a:off x="7571323" y="5275808"/>
            <a:ext cx="1697086" cy="877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Picker</a:t>
            </a:r>
          </a:p>
          <a:p>
            <a:pPr algn="ctr"/>
            <a:r>
              <a:rPr lang="zh-CN" altLang="en-US" dirty="0"/>
              <a:t>获取</a:t>
            </a:r>
            <a:r>
              <a:rPr lang="en-US" altLang="zh-CN" dirty="0" err="1"/>
              <a:t>MetaData</a:t>
            </a:r>
            <a:endParaRPr lang="en-US" altLang="zh-CN" dirty="0"/>
          </a:p>
          <a:p>
            <a:pPr algn="ctr"/>
            <a:r>
              <a:rPr lang="zh-CN" altLang="en-US" dirty="0"/>
              <a:t>执行路由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2F0E0D3-3448-A752-87C2-99F94A8B393B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 flipV="1">
            <a:off x="7197706" y="5714468"/>
            <a:ext cx="37361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8AFEE9E-62D4-4918-E099-E39E792744BA}"/>
              </a:ext>
            </a:extLst>
          </p:cNvPr>
          <p:cNvSpPr/>
          <p:nvPr/>
        </p:nvSpPr>
        <p:spPr>
          <a:xfrm>
            <a:off x="9872844" y="5384001"/>
            <a:ext cx="1376039" cy="655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发送到</a:t>
            </a:r>
            <a:endParaRPr lang="en-US" altLang="zh-CN" dirty="0"/>
          </a:p>
          <a:p>
            <a:pPr algn="ctr"/>
            <a:r>
              <a:rPr lang="zh-CN" altLang="en-US" dirty="0"/>
              <a:t>指定实例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F640BB7-B8DA-7698-6272-49755EB0780F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9268409" y="5711717"/>
            <a:ext cx="604435" cy="27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DC7044A0-5051-F2B5-C89A-14092AFB6AFA}"/>
              </a:ext>
            </a:extLst>
          </p:cNvPr>
          <p:cNvSpPr/>
          <p:nvPr/>
        </p:nvSpPr>
        <p:spPr>
          <a:xfrm>
            <a:off x="5821665" y="4770538"/>
            <a:ext cx="1376039" cy="355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服务变动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D524A0F6-A259-6910-CF3C-0FE7B0405B58}"/>
              </a:ext>
            </a:extLst>
          </p:cNvPr>
          <p:cNvCxnSpPr>
            <a:cxnSpLocks/>
            <a:stCxn id="41" idx="3"/>
            <a:endCxn id="21" idx="1"/>
          </p:cNvCxnSpPr>
          <p:nvPr/>
        </p:nvCxnSpPr>
        <p:spPr>
          <a:xfrm flipV="1">
            <a:off x="7197704" y="4571545"/>
            <a:ext cx="534143" cy="3765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95E9EBF9-6242-45D2-27AC-6F6577734EED}"/>
              </a:ext>
            </a:extLst>
          </p:cNvPr>
          <p:cNvSpPr/>
          <p:nvPr/>
        </p:nvSpPr>
        <p:spPr>
          <a:xfrm>
            <a:off x="10258149" y="4238857"/>
            <a:ext cx="1376039" cy="6554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Balancer</a:t>
            </a:r>
          </a:p>
          <a:p>
            <a:pPr algn="ctr"/>
            <a:r>
              <a:rPr lang="zh-CN" altLang="en-US" dirty="0"/>
              <a:t>刷新状态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08DFF58-AEA7-3306-69F4-015ED97D782D}"/>
              </a:ext>
            </a:extLst>
          </p:cNvPr>
          <p:cNvCxnSpPr>
            <a:cxnSpLocks/>
            <a:stCxn id="21" idx="3"/>
            <a:endCxn id="49" idx="1"/>
          </p:cNvCxnSpPr>
          <p:nvPr/>
        </p:nvCxnSpPr>
        <p:spPr>
          <a:xfrm flipV="1">
            <a:off x="9107886" y="4566573"/>
            <a:ext cx="1150263" cy="4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268BFE30-88EE-020B-A052-87182767447A}"/>
              </a:ext>
            </a:extLst>
          </p:cNvPr>
          <p:cNvCxnSpPr>
            <a:cxnSpLocks/>
            <a:stCxn id="49" idx="3"/>
            <a:endCxn id="31" idx="0"/>
          </p:cNvCxnSpPr>
          <p:nvPr/>
        </p:nvCxnSpPr>
        <p:spPr>
          <a:xfrm flipH="1">
            <a:off x="8419866" y="4566573"/>
            <a:ext cx="3214322" cy="709235"/>
          </a:xfrm>
          <a:prstGeom prst="bentConnector4">
            <a:avLst>
              <a:gd name="adj1" fmla="val -7112"/>
              <a:gd name="adj2" fmla="val 7310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04A25AE1-64E3-0D6D-E6E3-49AA6F305405}"/>
              </a:ext>
            </a:extLst>
          </p:cNvPr>
          <p:cNvSpPr txBox="1"/>
          <p:nvPr/>
        </p:nvSpPr>
        <p:spPr>
          <a:xfrm>
            <a:off x="11367511" y="51585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创建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B8EF6E8-C03C-909B-83F4-15173BDF23E4}"/>
              </a:ext>
            </a:extLst>
          </p:cNvPr>
          <p:cNvSpPr txBox="1"/>
          <p:nvPr/>
        </p:nvSpPr>
        <p:spPr>
          <a:xfrm>
            <a:off x="9110585" y="4042147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实例信息</a:t>
            </a:r>
          </a:p>
        </p:txBody>
      </p:sp>
    </p:spTree>
    <p:extLst>
      <p:ext uri="{BB962C8B-B14F-4D97-AF65-F5344CB8AC3E}">
        <p14:creationId xmlns:p14="http://schemas.microsoft.com/office/powerpoint/2010/main" val="391398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898D68-3239-0C40-B44C-2CDE0320A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sz="5400" b="1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项目演示</a:t>
            </a:r>
            <a:endParaRPr kumimoji="1" lang="zh-CN" altLang="en-US" sz="54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CFB2E-0392-F14F-B069-470695BAEC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15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项目演示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基本功能测试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357352" y="1425184"/>
            <a:ext cx="5529586" cy="34009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/>
              <a:t>TestDiscoverSvr</a:t>
            </a:r>
            <a:r>
              <a:rPr lang="zh-CN" altLang="en-US" sz="2000" dirty="0"/>
              <a:t>：对服务注册，发现，反注册进行测试。发送随机生成的服务数据进行注册，然后从接口中进行服务发现，并对比结果是否正确。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/>
              <a:t>TestHealthSvr</a:t>
            </a:r>
            <a:r>
              <a:rPr lang="zh-CN" altLang="en-US" sz="2000" dirty="0"/>
              <a:t>：对健康监测进行测试，随机生成服务数据并注册，检查服务是否会过期删除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/>
              <a:t>TestRouter</a:t>
            </a:r>
            <a:r>
              <a:rPr lang="zh-CN" altLang="en-US" sz="2000" dirty="0"/>
              <a:t>：注册服务并依次应用</a:t>
            </a:r>
            <a:r>
              <a:rPr lang="en-US" altLang="zh-CN" sz="2000" dirty="0"/>
              <a:t>5</a:t>
            </a:r>
            <a:r>
              <a:rPr lang="zh-CN" altLang="en-US" sz="2000" dirty="0"/>
              <a:t>中路由规则，检查路由结果是否符合预期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源代码位置：</a:t>
            </a:r>
            <a:r>
              <a:rPr lang="en-US" altLang="zh-CN" sz="2000" dirty="0"/>
              <a:t>test/unit-test/</a:t>
            </a:r>
            <a:r>
              <a:rPr lang="en-US" altLang="zh-CN" sz="2000" dirty="0" err="1"/>
              <a:t>base_test.go</a:t>
            </a:r>
            <a:endParaRPr lang="en-US" altLang="zh-CN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0592B2-EC88-8FFC-9E7C-94118F9936A3}"/>
              </a:ext>
            </a:extLst>
          </p:cNvPr>
          <p:cNvSpPr/>
          <p:nvPr/>
        </p:nvSpPr>
        <p:spPr>
          <a:xfrm>
            <a:off x="6534016" y="1437131"/>
            <a:ext cx="4845698" cy="318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Etcd</a:t>
            </a:r>
            <a:r>
              <a:rPr lang="zh-CN" altLang="en-US" dirty="0"/>
              <a:t>集群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31E63D-5485-6A98-E857-ACAC2D5E6CDE}"/>
              </a:ext>
            </a:extLst>
          </p:cNvPr>
          <p:cNvSpPr/>
          <p:nvPr/>
        </p:nvSpPr>
        <p:spPr>
          <a:xfrm>
            <a:off x="6676059" y="4959416"/>
            <a:ext cx="736796" cy="9229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随机服务数据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CE1B79-E2A2-F0AC-1EAE-9C46159BC52E}"/>
              </a:ext>
            </a:extLst>
          </p:cNvPr>
          <p:cNvSpPr/>
          <p:nvPr/>
        </p:nvSpPr>
        <p:spPr>
          <a:xfrm>
            <a:off x="6534016" y="3055028"/>
            <a:ext cx="1020881" cy="4194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Register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203FEC6-916D-8072-CD85-A00F91BAF527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7044457" y="3474498"/>
            <a:ext cx="0" cy="1484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A0995AE-AC55-9BEF-41DC-19E8E746700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7044457" y="1755927"/>
            <a:ext cx="1" cy="1299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5FED68C-645E-3650-1838-2FB450CF7B7A}"/>
              </a:ext>
            </a:extLst>
          </p:cNvPr>
          <p:cNvSpPr/>
          <p:nvPr/>
        </p:nvSpPr>
        <p:spPr>
          <a:xfrm>
            <a:off x="9118888" y="3055028"/>
            <a:ext cx="1254033" cy="419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5948751-4654-E600-BDE5-95287D6AA9C8}"/>
              </a:ext>
            </a:extLst>
          </p:cNvPr>
          <p:cNvCxnSpPr/>
          <p:nvPr/>
        </p:nvCxnSpPr>
        <p:spPr>
          <a:xfrm>
            <a:off x="9699981" y="1755927"/>
            <a:ext cx="0" cy="1299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5899DFE-5E0A-8C91-A8FD-E25C8DD0A08D}"/>
              </a:ext>
            </a:extLst>
          </p:cNvPr>
          <p:cNvCxnSpPr>
            <a:cxnSpLocks/>
          </p:cNvCxnSpPr>
          <p:nvPr/>
        </p:nvCxnSpPr>
        <p:spPr>
          <a:xfrm>
            <a:off x="9277172" y="3474498"/>
            <a:ext cx="0" cy="333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61ADB96E-6499-60AB-8946-75C077541D3B}"/>
              </a:ext>
            </a:extLst>
          </p:cNvPr>
          <p:cNvSpPr/>
          <p:nvPr/>
        </p:nvSpPr>
        <p:spPr>
          <a:xfrm>
            <a:off x="8757853" y="3808410"/>
            <a:ext cx="692433" cy="817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服务发现数据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B54AEF9-06ED-A725-CAD2-CD9063C22096}"/>
              </a:ext>
            </a:extLst>
          </p:cNvPr>
          <p:cNvSpPr txBox="1"/>
          <p:nvPr/>
        </p:nvSpPr>
        <p:spPr>
          <a:xfrm>
            <a:off x="6305064" y="4009485"/>
            <a:ext cx="69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服务注册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8DBF843-A6A3-92C5-F41E-FB705C28E53C}"/>
              </a:ext>
            </a:extLst>
          </p:cNvPr>
          <p:cNvSpPr txBox="1"/>
          <p:nvPr/>
        </p:nvSpPr>
        <p:spPr>
          <a:xfrm>
            <a:off x="6305064" y="2202375"/>
            <a:ext cx="69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上传数据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5C51365-A414-D723-A921-28C8215407A8}"/>
              </a:ext>
            </a:extLst>
          </p:cNvPr>
          <p:cNvSpPr txBox="1"/>
          <p:nvPr/>
        </p:nvSpPr>
        <p:spPr>
          <a:xfrm>
            <a:off x="9007549" y="2202375"/>
            <a:ext cx="69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数据同步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0C23929-FB31-9A3C-B904-22E2539462B8}"/>
              </a:ext>
            </a:extLst>
          </p:cNvPr>
          <p:cNvSpPr/>
          <p:nvPr/>
        </p:nvSpPr>
        <p:spPr>
          <a:xfrm>
            <a:off x="9784820" y="3808410"/>
            <a:ext cx="692433" cy="8170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路由结果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C7BDA65-680D-00B6-3140-D0DA1B719B50}"/>
              </a:ext>
            </a:extLst>
          </p:cNvPr>
          <p:cNvCxnSpPr>
            <a:cxnSpLocks/>
            <a:stCxn id="28" idx="2"/>
            <a:endCxn id="46" idx="0"/>
          </p:cNvCxnSpPr>
          <p:nvPr/>
        </p:nvCxnSpPr>
        <p:spPr>
          <a:xfrm flipH="1">
            <a:off x="9104069" y="4625503"/>
            <a:ext cx="1" cy="333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44FF328A-458F-9668-44B0-E6E0970D3EA6}"/>
              </a:ext>
            </a:extLst>
          </p:cNvPr>
          <p:cNvSpPr/>
          <p:nvPr/>
        </p:nvSpPr>
        <p:spPr>
          <a:xfrm>
            <a:off x="8735671" y="4959416"/>
            <a:ext cx="736796" cy="9229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数据对比正确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09A8D82-868F-10DB-B6F7-702BD37FDC9E}"/>
              </a:ext>
            </a:extLst>
          </p:cNvPr>
          <p:cNvCxnSpPr>
            <a:stCxn id="5" idx="3"/>
            <a:endCxn id="46" idx="1"/>
          </p:cNvCxnSpPr>
          <p:nvPr/>
        </p:nvCxnSpPr>
        <p:spPr>
          <a:xfrm>
            <a:off x="7412855" y="5420869"/>
            <a:ext cx="1322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C76593B5-A0F9-D0BC-5712-464890C3DBF9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9472467" y="3474498"/>
            <a:ext cx="143247" cy="194637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818DB16D-9D3A-6234-5519-69E9845809F8}"/>
              </a:ext>
            </a:extLst>
          </p:cNvPr>
          <p:cNvSpPr txBox="1"/>
          <p:nvPr/>
        </p:nvSpPr>
        <p:spPr>
          <a:xfrm>
            <a:off x="9563415" y="5532470"/>
            <a:ext cx="125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路由请求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AA1C322-9EF4-B049-984F-DCA688E94E5E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10131037" y="3474499"/>
            <a:ext cx="0" cy="333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13A83931-3F9E-6568-D4FA-D04D8C914C7F}"/>
              </a:ext>
            </a:extLst>
          </p:cNvPr>
          <p:cNvSpPr/>
          <p:nvPr/>
        </p:nvSpPr>
        <p:spPr>
          <a:xfrm>
            <a:off x="7750191" y="3055028"/>
            <a:ext cx="927746" cy="41947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Health</a:t>
            </a:r>
          </a:p>
        </p:txBody>
      </p: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FD44A25B-527E-F5D1-4675-C9B8F227FEEC}"/>
              </a:ext>
            </a:extLst>
          </p:cNvPr>
          <p:cNvCxnSpPr>
            <a:stCxn id="5" idx="3"/>
            <a:endCxn id="58" idx="2"/>
          </p:cNvCxnSpPr>
          <p:nvPr/>
        </p:nvCxnSpPr>
        <p:spPr>
          <a:xfrm flipV="1">
            <a:off x="7412855" y="3474498"/>
            <a:ext cx="801209" cy="194637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2ABAA454-7802-B79B-7A0D-CBC99A49D488}"/>
              </a:ext>
            </a:extLst>
          </p:cNvPr>
          <p:cNvCxnSpPr>
            <a:stCxn id="58" idx="0"/>
          </p:cNvCxnSpPr>
          <p:nvPr/>
        </p:nvCxnSpPr>
        <p:spPr>
          <a:xfrm flipV="1">
            <a:off x="8214064" y="1755927"/>
            <a:ext cx="0" cy="1299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193EAC3B-9611-90BE-6F35-4B9FB908B83F}"/>
              </a:ext>
            </a:extLst>
          </p:cNvPr>
          <p:cNvSpPr txBox="1"/>
          <p:nvPr/>
        </p:nvSpPr>
        <p:spPr>
          <a:xfrm>
            <a:off x="7776825" y="3808411"/>
            <a:ext cx="6214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服务保活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B3749D8-6B69-592C-841E-2E8B4DB7ADA6}"/>
              </a:ext>
            </a:extLst>
          </p:cNvPr>
          <p:cNvSpPr/>
          <p:nvPr/>
        </p:nvSpPr>
        <p:spPr>
          <a:xfrm>
            <a:off x="10928430" y="2340072"/>
            <a:ext cx="692433" cy="14299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预期</a:t>
            </a:r>
            <a:endParaRPr lang="en-US" altLang="zh-CN" dirty="0"/>
          </a:p>
          <a:p>
            <a:pPr algn="ctr"/>
            <a:r>
              <a:rPr lang="zh-CN" altLang="en-US" dirty="0"/>
              <a:t>路由结果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FBF717B-621B-FBCA-7FB1-E0EE4C2ADD33}"/>
              </a:ext>
            </a:extLst>
          </p:cNvPr>
          <p:cNvSpPr/>
          <p:nvPr/>
        </p:nvSpPr>
        <p:spPr>
          <a:xfrm>
            <a:off x="10699820" y="4591254"/>
            <a:ext cx="1149652" cy="12367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两者相符合则测试通过</a:t>
            </a:r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E96520F8-C2CA-5437-A92C-DD98904DF1FD}"/>
              </a:ext>
            </a:extLst>
          </p:cNvPr>
          <p:cNvCxnSpPr>
            <a:cxnSpLocks/>
            <a:stCxn id="43" idx="3"/>
            <a:endCxn id="67" idx="0"/>
          </p:cNvCxnSpPr>
          <p:nvPr/>
        </p:nvCxnSpPr>
        <p:spPr>
          <a:xfrm>
            <a:off x="10477253" y="4216957"/>
            <a:ext cx="797393" cy="37429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12A0CF3-F6CF-7053-3C4B-5A9E996ECBDD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 flipH="1">
            <a:off x="11274646" y="3769983"/>
            <a:ext cx="1" cy="8212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521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项目演示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路由功能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357351" y="1425184"/>
            <a:ext cx="11245763" cy="22467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注册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服务，将</a:t>
            </a:r>
            <a:r>
              <a:rPr lang="en-US" altLang="zh-CN" sz="2000" dirty="0"/>
              <a:t>7</a:t>
            </a:r>
            <a:r>
              <a:rPr lang="zh-CN" altLang="en-US" sz="2000" dirty="0"/>
              <a:t>个服务器分为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三类。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首先注册</a:t>
            </a:r>
            <a:r>
              <a:rPr lang="en-US" altLang="zh-CN" sz="2000" dirty="0"/>
              <a:t>A0</a:t>
            </a:r>
            <a:r>
              <a:rPr lang="zh-CN" altLang="en-US" sz="2000" dirty="0"/>
              <a:t>、</a:t>
            </a:r>
            <a:r>
              <a:rPr lang="en-US" altLang="zh-CN" sz="2000" dirty="0"/>
              <a:t>A1</a:t>
            </a:r>
            <a:r>
              <a:rPr lang="zh-CN" altLang="en-US" sz="2000" dirty="0"/>
              <a:t>、</a:t>
            </a:r>
            <a:r>
              <a:rPr lang="en-US" altLang="zh-CN" sz="2000" dirty="0"/>
              <a:t>A2</a:t>
            </a:r>
            <a:r>
              <a:rPr lang="zh-CN" altLang="en-US" sz="2000" dirty="0"/>
              <a:t>、</a:t>
            </a:r>
            <a:r>
              <a:rPr lang="en-US" altLang="zh-CN" sz="2000" dirty="0"/>
              <a:t>B0</a:t>
            </a:r>
            <a:r>
              <a:rPr lang="zh-CN" altLang="en-US" sz="2000" dirty="0"/>
              <a:t>、</a:t>
            </a:r>
            <a:r>
              <a:rPr lang="en-US" altLang="zh-CN" sz="2000" dirty="0"/>
              <a:t>C0</a:t>
            </a:r>
            <a:r>
              <a:rPr lang="zh-CN" altLang="en-US" sz="2000" dirty="0"/>
              <a:t>、</a:t>
            </a:r>
            <a:r>
              <a:rPr lang="en-US" altLang="zh-CN" sz="2000" dirty="0"/>
              <a:t>C1</a:t>
            </a:r>
            <a:r>
              <a:rPr lang="zh-CN" altLang="en-US" sz="2000" dirty="0"/>
              <a:t>五个服务器，然后注册路由使客户端流量按照</a:t>
            </a:r>
            <a:r>
              <a:rPr lang="en-US" altLang="zh-CN" sz="2000" dirty="0"/>
              <a:t>3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：</a:t>
            </a:r>
            <a:r>
              <a:rPr lang="en-US" altLang="zh-CN" sz="2000" dirty="0"/>
              <a:t>1</a:t>
            </a:r>
            <a:r>
              <a:rPr lang="zh-CN" altLang="en-US" sz="2000" dirty="0"/>
              <a:t>的权重发送到</a:t>
            </a:r>
            <a:r>
              <a:rPr lang="en-US" altLang="zh-CN" sz="2000" dirty="0"/>
              <a:t>A</a:t>
            </a:r>
            <a:r>
              <a:rPr lang="zh-CN" altLang="en-US" sz="2000" dirty="0"/>
              <a:t>组，过一段时间，注册路由将客户端流量全部发送的</a:t>
            </a:r>
            <a:r>
              <a:rPr lang="en-US" altLang="zh-CN" sz="2000" dirty="0"/>
              <a:t>B</a:t>
            </a:r>
            <a:r>
              <a:rPr lang="zh-CN" altLang="en-US" sz="2000" dirty="0"/>
              <a:t>组，然后注册路由发送到</a:t>
            </a:r>
            <a:r>
              <a:rPr lang="en-US" altLang="zh-CN" sz="2000" dirty="0"/>
              <a:t>C</a:t>
            </a:r>
            <a:r>
              <a:rPr lang="zh-CN" altLang="en-US" sz="2000" dirty="0"/>
              <a:t>组，然后将</a:t>
            </a:r>
            <a:r>
              <a:rPr lang="en-US" altLang="zh-CN" sz="2000" dirty="0"/>
              <a:t>C1</a:t>
            </a:r>
            <a:r>
              <a:rPr lang="zh-CN" altLang="en-US" sz="2000" dirty="0"/>
              <a:t>下线，</a:t>
            </a:r>
            <a:r>
              <a:rPr lang="en-US" altLang="zh-CN" sz="2000" dirty="0"/>
              <a:t>C2</a:t>
            </a:r>
            <a:r>
              <a:rPr lang="zh-CN" altLang="en-US" sz="2000" dirty="0"/>
              <a:t>上线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从监控查看流量变化符合预期，支持通过路由控制流量转发，支持服务实例动态增加减少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源代码位置：</a:t>
            </a:r>
            <a:r>
              <a:rPr lang="en-US" altLang="zh-CN" sz="2000" dirty="0"/>
              <a:t>test/test-show-router-change</a:t>
            </a:r>
          </a:p>
        </p:txBody>
      </p:sp>
      <p:pic>
        <p:nvPicPr>
          <p:cNvPr id="5" name="图片 4" descr="电脑萤幕画面&#10;&#10;描述已自动生成">
            <a:extLst>
              <a:ext uri="{FF2B5EF4-FFF2-40B4-BE49-F238E27FC236}">
                <a16:creationId xmlns:a16="http://schemas.microsoft.com/office/drawing/2014/main" id="{E5B84051-C017-83A3-10CE-2C1B75B4D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2" y="3733889"/>
            <a:ext cx="10280271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4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项目演示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金丝雀发布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357351" y="1425184"/>
            <a:ext cx="11245763" cy="15542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注册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服务，将</a:t>
            </a:r>
            <a:r>
              <a:rPr lang="en-US" altLang="zh-CN" sz="2000" dirty="0"/>
              <a:t>6</a:t>
            </a:r>
            <a:r>
              <a:rPr lang="zh-CN" altLang="en-US" sz="2000" dirty="0"/>
              <a:t>个服务器分为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两类。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首先注册路由将流量按照</a:t>
            </a:r>
            <a:r>
              <a:rPr lang="en-US" altLang="zh-CN" sz="2000" dirty="0"/>
              <a:t>9</a:t>
            </a:r>
            <a:r>
              <a:rPr lang="zh-CN" altLang="en-US" sz="2000" dirty="0"/>
              <a:t>：</a:t>
            </a:r>
            <a:r>
              <a:rPr lang="en-US" altLang="zh-CN" sz="2000" dirty="0"/>
              <a:t>1</a:t>
            </a:r>
            <a:r>
              <a:rPr lang="zh-CN" altLang="en-US" sz="2000" dirty="0"/>
              <a:t>分发给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，过一段时间调整为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1</a:t>
            </a:r>
            <a:r>
              <a:rPr lang="zh-CN" altLang="en-US" sz="2000" dirty="0"/>
              <a:t>，最后全部分发给</a:t>
            </a:r>
            <a:r>
              <a:rPr lang="en-US" altLang="zh-CN" sz="2000" dirty="0"/>
              <a:t>B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从监控查看流量变化符合预期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源代码位置：</a:t>
            </a:r>
            <a:r>
              <a:rPr lang="en-US" altLang="zh-CN" sz="2000" dirty="0"/>
              <a:t>test/test-show-router-change2</a:t>
            </a:r>
          </a:p>
        </p:txBody>
      </p:sp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ECC4F7BE-CC40-099D-F55C-6BA309605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895" y="3248427"/>
            <a:ext cx="8192210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20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898D68-3239-0C40-B44C-2CDE0320A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sz="5400" b="1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性能测试</a:t>
            </a:r>
            <a:endParaRPr kumimoji="1" lang="zh-CN" altLang="en-US" sz="54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CFB2E-0392-F14F-B069-470695BAEC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601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90244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性能测试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服务器路由压力测试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357351" y="1425184"/>
            <a:ext cx="4827208" cy="209288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每个服务生成</a:t>
            </a:r>
            <a:r>
              <a:rPr lang="en-US" altLang="zh-CN" sz="2000" dirty="0"/>
              <a:t>10</a:t>
            </a:r>
            <a:r>
              <a:rPr lang="zh-CN" altLang="en-US" sz="2000" dirty="0"/>
              <a:t>万个路由，每秒上传</a:t>
            </a:r>
            <a:r>
              <a:rPr lang="en-US" altLang="zh-CN" sz="2000" dirty="0"/>
              <a:t>3000</a:t>
            </a:r>
            <a:r>
              <a:rPr lang="zh-CN" altLang="en-US" sz="2000" dirty="0"/>
              <a:t>条左右的路由数据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无报错最大可上报数据</a:t>
            </a:r>
            <a:r>
              <a:rPr lang="en-US" altLang="zh-CN" sz="2000" dirty="0"/>
              <a:t>450</a:t>
            </a:r>
            <a:r>
              <a:rPr lang="zh-CN" altLang="en-US" sz="2000" dirty="0"/>
              <a:t>万条路由（本地测试内存极限）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不同</a:t>
            </a:r>
            <a:r>
              <a:rPr lang="en-US" altLang="zh-CN" sz="2000" dirty="0"/>
              <a:t>ETCD</a:t>
            </a:r>
            <a:r>
              <a:rPr lang="zh-CN" altLang="en-US" sz="2000" dirty="0"/>
              <a:t>链接基本均等，单个方法执行平均时间延迟在</a:t>
            </a:r>
            <a:r>
              <a:rPr lang="en-US" altLang="zh-CN" sz="2000" dirty="0"/>
              <a:t>200ms</a:t>
            </a:r>
            <a:r>
              <a:rPr lang="zh-CN" altLang="en-US" sz="2000" dirty="0"/>
              <a:t>左右</a:t>
            </a:r>
            <a:endParaRPr lang="en-US" altLang="zh-CN" sz="2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31A489-EFBE-9511-2322-C84EF1F6D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23" y="497602"/>
            <a:ext cx="6168085" cy="25059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A7B346-91A4-8FC3-9364-D7F3253F6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84" y="3306069"/>
            <a:ext cx="5672465" cy="26506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333099-C331-A342-E6B2-41EFF2BA6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929" y="3691656"/>
            <a:ext cx="5769436" cy="27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50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90244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性能测试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服务器实例压力测试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357352" y="1425184"/>
            <a:ext cx="3555006" cy="30931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10</a:t>
            </a:r>
            <a:r>
              <a:rPr lang="zh-CN" altLang="en-US" sz="2000" dirty="0"/>
              <a:t>个服务，每秒上线</a:t>
            </a:r>
            <a:r>
              <a:rPr lang="en-US" altLang="zh-CN" sz="2000" dirty="0"/>
              <a:t>100</a:t>
            </a:r>
            <a:r>
              <a:rPr lang="zh-CN" altLang="en-US" sz="2000" dirty="0"/>
              <a:t>个实例，直到一万个服务实例全部上线，并从监控上查看性能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无失败，</a:t>
            </a:r>
            <a:r>
              <a:rPr lang="en-US" altLang="zh-CN" sz="2000" dirty="0"/>
              <a:t> 3</a:t>
            </a:r>
            <a:r>
              <a:rPr lang="zh-CN" altLang="en-US" sz="2000" dirty="0"/>
              <a:t>分钟内所有实例全部上线成功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每次注册服务实例平均时间延迟小于</a:t>
            </a:r>
            <a:r>
              <a:rPr lang="en-US" altLang="zh-CN" sz="2000" dirty="0"/>
              <a:t>50ms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1E77AE-3D44-FE9A-E1E8-183BB805B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82" y="3568909"/>
            <a:ext cx="6668692" cy="254663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C664BA4-7B7D-221B-B2FF-C95F35EC3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882" y="769063"/>
            <a:ext cx="6486650" cy="24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63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90244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性能测试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SDK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路由表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添加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357352" y="1425184"/>
            <a:ext cx="3555006" cy="39395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Generate</a:t>
            </a:r>
            <a:r>
              <a:rPr lang="zh-CN" altLang="en-US" sz="2000" dirty="0"/>
              <a:t>生成路由数据，由</a:t>
            </a:r>
            <a:r>
              <a:rPr lang="en-US" altLang="zh-CN" sz="2000" dirty="0" err="1"/>
              <a:t>doTestMemoryForMap</a:t>
            </a:r>
            <a:r>
              <a:rPr lang="zh-CN" altLang="en-US" sz="2000" dirty="0"/>
              <a:t>批量写入缓存中，记录写入过程中占用的内存空间。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通过调用树可见，写入</a:t>
            </a:r>
            <a:r>
              <a:rPr lang="en-US" altLang="zh-CN" sz="2000" dirty="0"/>
              <a:t>10</a:t>
            </a:r>
            <a:r>
              <a:rPr lang="zh-CN" altLang="en-US" sz="2000" dirty="0"/>
              <a:t>万路由数据，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doTestMemoryForMap</a:t>
            </a:r>
            <a:r>
              <a:rPr lang="zh-CN" altLang="en-US" sz="2000" dirty="0"/>
              <a:t>消耗内存空间</a:t>
            </a:r>
            <a:r>
              <a:rPr lang="en-US" altLang="zh-CN" sz="2000" dirty="0"/>
              <a:t>15MB</a:t>
            </a:r>
            <a:r>
              <a:rPr lang="zh-CN" altLang="en-US" sz="2000" dirty="0"/>
              <a:t>左右，将</a:t>
            </a:r>
            <a:r>
              <a:rPr lang="en-US" altLang="zh-CN" sz="2000" dirty="0"/>
              <a:t>pb</a:t>
            </a:r>
            <a:r>
              <a:rPr lang="zh-CN" altLang="en-US" sz="2000" dirty="0"/>
              <a:t>数据也保存的情况下，总内存占用不超过</a:t>
            </a:r>
            <a:r>
              <a:rPr lang="en-US" altLang="zh-CN" sz="2000" dirty="0"/>
              <a:t>70MB</a:t>
            </a:r>
            <a:r>
              <a:rPr lang="zh-CN" altLang="en-US" sz="2000"/>
              <a:t>，写入总共</a:t>
            </a:r>
            <a:r>
              <a:rPr lang="en-US" altLang="zh-CN" sz="2000" dirty="0"/>
              <a:t>CPU</a:t>
            </a:r>
            <a:r>
              <a:rPr lang="zh-CN" altLang="en-US" sz="2000" dirty="0"/>
              <a:t>消耗时间</a:t>
            </a:r>
            <a:r>
              <a:rPr lang="en-US" altLang="zh-CN" sz="2000" dirty="0"/>
              <a:t>90ms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F1D306-F145-D9FC-8AA6-1F42580FE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01" y="3772351"/>
            <a:ext cx="7864370" cy="25248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CF5E38E-115E-4AE4-A30A-4D2690DDC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56" y="908679"/>
            <a:ext cx="7521592" cy="24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71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性能测试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SDK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路由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执行压力测试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9E565-56E1-A3E7-3BB9-AAB9BB6AD58E}"/>
              </a:ext>
            </a:extLst>
          </p:cNvPr>
          <p:cNvSpPr txBox="1"/>
          <p:nvPr/>
        </p:nvSpPr>
        <p:spPr>
          <a:xfrm>
            <a:off x="357351" y="1425184"/>
            <a:ext cx="11245763" cy="11695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路由完全依赖本地缓冲的数据，不和远程交互，所以直接在本地往数据缓存中写入然后进行测试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每类路由执行</a:t>
            </a:r>
            <a:r>
              <a:rPr lang="en-US" altLang="zh-CN" sz="2000" dirty="0"/>
              <a:t>100</a:t>
            </a:r>
            <a:r>
              <a:rPr lang="zh-CN" altLang="en-US" sz="2000" dirty="0"/>
              <a:t>万次，然后统计时间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测试文件</a:t>
            </a:r>
            <a:r>
              <a:rPr lang="en-US" altLang="zh-CN" sz="2000" dirty="0"/>
              <a:t>test/test-</a:t>
            </a:r>
            <a:r>
              <a:rPr lang="en-US" altLang="zh-CN" sz="2000" dirty="0" err="1"/>
              <a:t>sdk</a:t>
            </a:r>
            <a:r>
              <a:rPr lang="en-US" altLang="zh-CN" sz="2000" dirty="0"/>
              <a:t>-pressure/</a:t>
            </a:r>
            <a:r>
              <a:rPr lang="en-US" altLang="zh-CN" sz="2000" dirty="0" err="1"/>
              <a:t>sdk_test.go</a:t>
            </a:r>
            <a:endParaRPr lang="en-US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67EB3-2CDD-286C-8975-DC798CC915CD}"/>
              </a:ext>
            </a:extLst>
          </p:cNvPr>
          <p:cNvSpPr txBox="1"/>
          <p:nvPr/>
        </p:nvSpPr>
        <p:spPr>
          <a:xfrm>
            <a:off x="357351" y="3134278"/>
            <a:ext cx="364056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随机路由，单次路由平均执行时间</a:t>
            </a:r>
            <a:r>
              <a:rPr lang="en-US" altLang="zh-CN" sz="2000" dirty="0"/>
              <a:t>0.03ms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EF8A73-D79C-FC6C-BE66-5F2CF95EF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19"/>
          <a:stretch/>
        </p:blipFill>
        <p:spPr>
          <a:xfrm>
            <a:off x="4311252" y="2763989"/>
            <a:ext cx="7342506" cy="16615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A8964F-1F3A-0CD2-3A95-BC1E556E3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17" y="4689079"/>
            <a:ext cx="7392041" cy="160795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CEF550E-B8F2-2CE3-4E10-2688E54D8CB4}"/>
              </a:ext>
            </a:extLst>
          </p:cNvPr>
          <p:cNvSpPr txBox="1"/>
          <p:nvPr/>
        </p:nvSpPr>
        <p:spPr>
          <a:xfrm>
            <a:off x="371789" y="5078873"/>
            <a:ext cx="364056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权重路由，单次路由平均执行时间</a:t>
            </a:r>
            <a:r>
              <a:rPr lang="en-US" altLang="zh-CN" sz="2000" dirty="0"/>
              <a:t>0.03ms</a:t>
            </a:r>
          </a:p>
        </p:txBody>
      </p:sp>
    </p:spTree>
    <p:extLst>
      <p:ext uri="{BB962C8B-B14F-4D97-AF65-F5344CB8AC3E}">
        <p14:creationId xmlns:p14="http://schemas.microsoft.com/office/powerpoint/2010/main" val="266515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898D68-3239-0C40-B44C-2CDE0320A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sz="5400" b="1" dirty="0">
                <a:solidFill>
                  <a:srgbClr val="79797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题目分析</a:t>
            </a:r>
            <a:endParaRPr kumimoji="1" lang="zh-CN" altLang="en-US" sz="54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CFB2E-0392-F14F-B069-470695BAEC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053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性能测试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SDK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路由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执行压力测试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67EB3-2CDD-286C-8975-DC798CC915CD}"/>
              </a:ext>
            </a:extLst>
          </p:cNvPr>
          <p:cNvSpPr txBox="1"/>
          <p:nvPr/>
        </p:nvSpPr>
        <p:spPr>
          <a:xfrm>
            <a:off x="461221" y="1496260"/>
            <a:ext cx="3640560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一致性哈希路由，单次路由平均执行时间</a:t>
            </a:r>
            <a:r>
              <a:rPr lang="en-US" altLang="zh-CN" sz="2000" dirty="0"/>
              <a:t>0.027ms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EF550E-B8F2-2CE3-4E10-2688E54D8CB4}"/>
              </a:ext>
            </a:extLst>
          </p:cNvPr>
          <p:cNvSpPr txBox="1"/>
          <p:nvPr/>
        </p:nvSpPr>
        <p:spPr>
          <a:xfrm>
            <a:off x="509028" y="4033910"/>
            <a:ext cx="3640560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指定目标路由，数据生成占用了大部分时间，单次路由平均执行时间仅为</a:t>
            </a:r>
            <a:r>
              <a:rPr lang="en-US" altLang="zh-CN" sz="2000" dirty="0"/>
              <a:t>0.0035ms</a:t>
            </a:r>
            <a:r>
              <a:rPr lang="zh-CN" altLang="en-US" sz="2000" dirty="0"/>
              <a:t>，</a:t>
            </a:r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63590C-D418-04BA-5C00-061C8E48C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742" y="1407955"/>
            <a:ext cx="7491109" cy="21223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E88DABE-8D60-A3DE-C2B7-29326FB7B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02" y="4019862"/>
            <a:ext cx="7533023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92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5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性能测试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SDK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路由</a:t>
            </a:r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执行压力测试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E67EB3-2CDD-286C-8975-DC798CC915CD}"/>
              </a:ext>
            </a:extLst>
          </p:cNvPr>
          <p:cNvSpPr txBox="1"/>
          <p:nvPr/>
        </p:nvSpPr>
        <p:spPr>
          <a:xfrm>
            <a:off x="461221" y="1496260"/>
            <a:ext cx="3640560" cy="34778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基于路由表的自定义路由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/>
              <a:t>1</a:t>
            </a:r>
            <a:r>
              <a:rPr lang="zh-CN" altLang="en-US" sz="2000" dirty="0"/>
              <a:t>个服务，每个服务</a:t>
            </a:r>
            <a:r>
              <a:rPr lang="en-US" altLang="zh-CN" sz="2000" dirty="0"/>
              <a:t>1000</a:t>
            </a:r>
            <a:r>
              <a:rPr lang="zh-CN" altLang="en-US" sz="2000" dirty="0"/>
              <a:t>个实例数据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每个服务的路由表</a:t>
            </a:r>
            <a:r>
              <a:rPr lang="en-US" altLang="zh-CN" sz="2000" dirty="0"/>
              <a:t>3</a:t>
            </a:r>
            <a:r>
              <a:rPr lang="zh-CN" altLang="en-US" sz="2000" dirty="0"/>
              <a:t>个</a:t>
            </a:r>
            <a:r>
              <a:rPr lang="en-US" altLang="zh-CN" sz="2000" dirty="0"/>
              <a:t>Tag</a:t>
            </a:r>
            <a:r>
              <a:rPr lang="zh-CN" altLang="en-US" sz="2000" dirty="0"/>
              <a:t>，随机生成键值对，路由条目有</a:t>
            </a:r>
            <a:r>
              <a:rPr lang="en-US" altLang="zh-CN" sz="2000" dirty="0"/>
              <a:t>100</a:t>
            </a:r>
            <a:r>
              <a:rPr lang="zh-CN" altLang="en-US" sz="2000" dirty="0"/>
              <a:t>万条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在上述数据的基础上，执行</a:t>
            </a:r>
            <a:r>
              <a:rPr lang="en-US" altLang="zh-CN" sz="2000" dirty="0"/>
              <a:t>100</a:t>
            </a:r>
            <a:r>
              <a:rPr lang="zh-CN" altLang="en-US" sz="2000" dirty="0"/>
              <a:t>万次路由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 err="1"/>
              <a:t>ProcessRouter</a:t>
            </a:r>
            <a:r>
              <a:rPr lang="zh-CN" altLang="en-US" sz="2000" dirty="0"/>
              <a:t>执行一次的平均耗时为</a:t>
            </a:r>
            <a:r>
              <a:rPr lang="en-US" altLang="zh-CN" sz="2000" dirty="0"/>
              <a:t>0.004ms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16FD38-2AA5-975B-FFDF-AE6851AA6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32" y="1496260"/>
            <a:ext cx="7658764" cy="27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62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84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1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i="0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题目分析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基本功能分析</a:t>
            </a:r>
            <a:endParaRPr kumimoji="1" lang="zh-CN" altLang="en-US" sz="2400" b="1" i="0" dirty="0">
              <a:solidFill>
                <a:srgbClr val="0051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237282-7F22-C0FE-7F9E-BB2923435080}"/>
              </a:ext>
            </a:extLst>
          </p:cNvPr>
          <p:cNvSpPr txBox="1"/>
          <p:nvPr/>
        </p:nvSpPr>
        <p:spPr>
          <a:xfrm>
            <a:off x="357351" y="1425184"/>
            <a:ext cx="5284559" cy="32932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dirty="0"/>
              <a:t>本次超新星的题目是实现一个能够进行服务和路由管理的框架，它包含的基本功能如下：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服务注册与反注册</a:t>
            </a:r>
            <a:endParaRPr lang="en-US" altLang="zh-CN" sz="20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服务发现，根据筛选条件向客户端返回服务实例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健康监测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常规路由匹配规则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zh-CN" altLang="en-US" sz="2000" dirty="0"/>
              <a:t>定义路由匹配规则</a:t>
            </a:r>
          </a:p>
          <a:p>
            <a:pPr>
              <a:spcAft>
                <a:spcPts val="600"/>
              </a:spcAft>
            </a:pP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D5AD037-D1F1-857B-01DA-D09FBC701DF6}"/>
              </a:ext>
            </a:extLst>
          </p:cNvPr>
          <p:cNvSpPr/>
          <p:nvPr/>
        </p:nvSpPr>
        <p:spPr>
          <a:xfrm>
            <a:off x="6267063" y="3525878"/>
            <a:ext cx="1328056" cy="105234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45238C-2FF2-EE38-0EF2-0747392454E3}"/>
              </a:ext>
            </a:extLst>
          </p:cNvPr>
          <p:cNvSpPr/>
          <p:nvPr/>
        </p:nvSpPr>
        <p:spPr>
          <a:xfrm>
            <a:off x="6347928" y="1456048"/>
            <a:ext cx="5156718" cy="469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miniRouter</a:t>
            </a:r>
            <a:r>
              <a:rPr lang="zh-CN" altLang="en-US" dirty="0"/>
              <a:t>服务器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8A1A9D4-E279-84F0-3951-02A43EED2988}"/>
              </a:ext>
            </a:extLst>
          </p:cNvPr>
          <p:cNvSpPr/>
          <p:nvPr/>
        </p:nvSpPr>
        <p:spPr>
          <a:xfrm>
            <a:off x="9933993" y="3525877"/>
            <a:ext cx="1328056" cy="105234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F2D692E-EE00-098B-507F-3436DEA3C64B}"/>
              </a:ext>
            </a:extLst>
          </p:cNvPr>
          <p:cNvSpPr/>
          <p:nvPr/>
        </p:nvSpPr>
        <p:spPr>
          <a:xfrm>
            <a:off x="10086393" y="3678277"/>
            <a:ext cx="1328056" cy="105234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02158057-556E-F62C-72CC-36E02CC515CE}"/>
              </a:ext>
            </a:extLst>
          </p:cNvPr>
          <p:cNvSpPr/>
          <p:nvPr/>
        </p:nvSpPr>
        <p:spPr>
          <a:xfrm>
            <a:off x="10238793" y="3830677"/>
            <a:ext cx="1328056" cy="105234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102DBE0-3BD7-0DEF-EEF4-2E1B408A651B}"/>
              </a:ext>
            </a:extLst>
          </p:cNvPr>
          <p:cNvSpPr/>
          <p:nvPr/>
        </p:nvSpPr>
        <p:spPr>
          <a:xfrm>
            <a:off x="10391193" y="3983077"/>
            <a:ext cx="1328056" cy="105234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</a:t>
            </a:r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61" name="连接符: 肘形 60">
            <a:extLst>
              <a:ext uri="{FF2B5EF4-FFF2-40B4-BE49-F238E27FC236}">
                <a16:creationId xmlns:a16="http://schemas.microsoft.com/office/drawing/2014/main" id="{BC927948-BFA1-7D7E-2FB7-30236B719E00}"/>
              </a:ext>
            </a:extLst>
          </p:cNvPr>
          <p:cNvCxnSpPr>
            <a:cxnSpLocks/>
            <a:stCxn id="48" idx="0"/>
          </p:cNvCxnSpPr>
          <p:nvPr/>
        </p:nvCxnSpPr>
        <p:spPr>
          <a:xfrm rot="16200000" flipV="1">
            <a:off x="9541878" y="2469734"/>
            <a:ext cx="1600661" cy="511626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993C9A79-6146-EDAC-75C0-A98D0EF90956}"/>
              </a:ext>
            </a:extLst>
          </p:cNvPr>
          <p:cNvSpPr txBox="1"/>
          <p:nvPr/>
        </p:nvSpPr>
        <p:spPr>
          <a:xfrm>
            <a:off x="10611253" y="24324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服务注册</a:t>
            </a:r>
          </a:p>
        </p:txBody>
      </p:sp>
      <p:cxnSp>
        <p:nvCxnSpPr>
          <p:cNvPr id="66" name="连接符: 肘形 65">
            <a:extLst>
              <a:ext uri="{FF2B5EF4-FFF2-40B4-BE49-F238E27FC236}">
                <a16:creationId xmlns:a16="http://schemas.microsoft.com/office/drawing/2014/main" id="{A01538D6-BC5D-DE65-DB82-3A8657F8D490}"/>
              </a:ext>
            </a:extLst>
          </p:cNvPr>
          <p:cNvCxnSpPr>
            <a:endCxn id="46" idx="0"/>
          </p:cNvCxnSpPr>
          <p:nvPr/>
        </p:nvCxnSpPr>
        <p:spPr>
          <a:xfrm rot="5400000">
            <a:off x="6565411" y="2290897"/>
            <a:ext cx="1600662" cy="86930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5EE9F805-5B01-6E8B-5A9B-9BE6CDE17E72}"/>
              </a:ext>
            </a:extLst>
          </p:cNvPr>
          <p:cNvSpPr txBox="1"/>
          <p:nvPr/>
        </p:nvSpPr>
        <p:spPr>
          <a:xfrm>
            <a:off x="6192935" y="210924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服务以及路由</a:t>
            </a:r>
            <a:endParaRPr lang="en-US" altLang="zh-CN" dirty="0"/>
          </a:p>
          <a:p>
            <a:r>
              <a:rPr lang="zh-CN" altLang="en-US" dirty="0"/>
              <a:t>规则发现</a:t>
            </a: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E387AE24-B864-3271-694C-1665614FABD0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7595119" y="4052049"/>
            <a:ext cx="233887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70B320E7-C55D-FC8E-D55A-BC1479B052BE}"/>
              </a:ext>
            </a:extLst>
          </p:cNvPr>
          <p:cNvSpPr txBox="1"/>
          <p:nvPr/>
        </p:nvSpPr>
        <p:spPr>
          <a:xfrm>
            <a:off x="7941538" y="4096494"/>
            <a:ext cx="1613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根据健康状态和路由选择</a:t>
            </a: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949A796F-4AD5-18E1-FFEC-03D992A5540D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12599" y="2436210"/>
            <a:ext cx="1589589" cy="567600"/>
          </a:xfrm>
          <a:prstGeom prst="bentConnector3">
            <a:avLst>
              <a:gd name="adj1" fmla="val 3786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362DCD0F-4045-DC5D-A3CB-D23A7BD76F16}"/>
              </a:ext>
            </a:extLst>
          </p:cNvPr>
          <p:cNvSpPr txBox="1"/>
          <p:nvPr/>
        </p:nvSpPr>
        <p:spPr>
          <a:xfrm>
            <a:off x="8715597" y="26317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健康心跳</a:t>
            </a:r>
          </a:p>
        </p:txBody>
      </p:sp>
    </p:spTree>
    <p:extLst>
      <p:ext uri="{BB962C8B-B14F-4D97-AF65-F5344CB8AC3E}">
        <p14:creationId xmlns:p14="http://schemas.microsoft.com/office/powerpoint/2010/main" val="139181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898D68-3239-0C40-B44C-2CDE0320A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i="0" dirty="0">
                <a:solidFill>
                  <a:srgbClr val="797979"/>
                </a:solidFill>
              </a:rPr>
              <a:t>系统设计</a:t>
            </a:r>
            <a:endParaRPr kumimoji="1" lang="zh-CN" altLang="en-US" sz="54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CFB2E-0392-F14F-B069-470695BAEC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79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系统设计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Mini-Router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237282-7F22-C0FE-7F9E-BB2923435080}"/>
              </a:ext>
            </a:extLst>
          </p:cNvPr>
          <p:cNvSpPr txBox="1"/>
          <p:nvPr/>
        </p:nvSpPr>
        <p:spPr>
          <a:xfrm>
            <a:off x="357352" y="1425184"/>
            <a:ext cx="5529586" cy="309315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 err="1"/>
              <a:t>MiniRouter</a:t>
            </a:r>
            <a:r>
              <a:rPr lang="zh-CN" altLang="en-US" sz="2000" dirty="0"/>
              <a:t>被分为三个部分：</a:t>
            </a:r>
            <a:endParaRPr lang="en-US" altLang="zh-CN" sz="20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zh-CN" sz="2000" dirty="0"/>
              <a:t>Init </a:t>
            </a:r>
            <a:r>
              <a:rPr lang="en-US" altLang="zh-CN" sz="2000" dirty="0" err="1"/>
              <a:t>Svr</a:t>
            </a:r>
            <a:r>
              <a:rPr lang="zh-CN" altLang="en-US" sz="2000" dirty="0"/>
              <a:t>：当一个新的</a:t>
            </a:r>
            <a:r>
              <a:rPr lang="en-US" altLang="zh-CN" sz="2000" dirty="0"/>
              <a:t>SDK</a:t>
            </a:r>
            <a:r>
              <a:rPr lang="zh-CN" altLang="en-US" sz="2000" dirty="0"/>
              <a:t>启动时，首先链接初始化服务器，获取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相关配置</a:t>
            </a:r>
            <a:endParaRPr lang="en-US" altLang="zh-CN" sz="20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zh-CN" sz="2000" dirty="0" err="1"/>
              <a:t>Etcd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集群支持主要业务功能，储存和管理实例信息，路由信息，并且同步到</a:t>
            </a:r>
            <a:r>
              <a:rPr lang="en-US" altLang="zh-CN" sz="2000" dirty="0"/>
              <a:t>SDK</a:t>
            </a:r>
            <a:r>
              <a:rPr lang="zh-CN" altLang="en-US" sz="2000" dirty="0"/>
              <a:t>缓存</a:t>
            </a:r>
            <a:endParaRPr lang="en-US" altLang="zh-CN" sz="20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altLang="zh-CN" sz="2000" dirty="0"/>
              <a:t>SDK</a:t>
            </a:r>
            <a:r>
              <a:rPr lang="zh-CN" altLang="en-US" sz="2000" dirty="0"/>
              <a:t>：</a:t>
            </a:r>
            <a:r>
              <a:rPr lang="en-US" altLang="zh-CN" sz="2000" dirty="0"/>
              <a:t>SDK</a:t>
            </a:r>
            <a:r>
              <a:rPr lang="zh-CN" altLang="en-US" sz="2000" dirty="0"/>
              <a:t>启动后，根据配置在</a:t>
            </a:r>
            <a:r>
              <a:rPr lang="en-US" altLang="zh-CN" sz="2000" dirty="0" err="1"/>
              <a:t>Etcd</a:t>
            </a:r>
            <a:r>
              <a:rPr lang="zh-CN" altLang="en-US" sz="2000" dirty="0"/>
              <a:t>注册需要缓存的信息，并且根据这些信息实现服务注册，服务发现，路由转发等功能</a:t>
            </a:r>
            <a:endParaRPr lang="en-US" altLang="zh-CN" sz="20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3BF6570-3B43-51AE-770E-D081E6A28981}"/>
              </a:ext>
            </a:extLst>
          </p:cNvPr>
          <p:cNvSpPr/>
          <p:nvPr/>
        </p:nvSpPr>
        <p:spPr>
          <a:xfrm>
            <a:off x="6534016" y="1437131"/>
            <a:ext cx="4845698" cy="318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Etcd</a:t>
            </a:r>
            <a:r>
              <a:rPr lang="zh-CN" altLang="en-US" dirty="0"/>
              <a:t>集群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B5A5DDA7-93E4-C232-5D6D-1E58778BDF87}"/>
              </a:ext>
            </a:extLst>
          </p:cNvPr>
          <p:cNvSpPr/>
          <p:nvPr/>
        </p:nvSpPr>
        <p:spPr>
          <a:xfrm>
            <a:off x="6534016" y="2949201"/>
            <a:ext cx="1067323" cy="479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Init </a:t>
            </a:r>
            <a:r>
              <a:rPr lang="en-US" altLang="zh-CN" dirty="0" err="1"/>
              <a:t>Svr</a:t>
            </a:r>
            <a:endParaRPr lang="zh-CN" altLang="en-US" dirty="0"/>
          </a:p>
        </p:txBody>
      </p: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22B2ADC2-67AB-550E-E5FC-EEAB64896620}"/>
              </a:ext>
            </a:extLst>
          </p:cNvPr>
          <p:cNvCxnSpPr>
            <a:cxnSpLocks/>
          </p:cNvCxnSpPr>
          <p:nvPr/>
        </p:nvCxnSpPr>
        <p:spPr>
          <a:xfrm flipV="1">
            <a:off x="6857482" y="1755927"/>
            <a:ext cx="0" cy="1215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0FD46CB0-36A1-8730-A5A8-8E2933518FA4}"/>
              </a:ext>
            </a:extLst>
          </p:cNvPr>
          <p:cNvSpPr/>
          <p:nvPr/>
        </p:nvSpPr>
        <p:spPr>
          <a:xfrm>
            <a:off x="6534015" y="4518338"/>
            <a:ext cx="1067323" cy="479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F4F69A-8A34-9CBA-2AB9-54CB8B8B2C80}"/>
              </a:ext>
            </a:extLst>
          </p:cNvPr>
          <p:cNvSpPr txBox="1"/>
          <p:nvPr/>
        </p:nvSpPr>
        <p:spPr>
          <a:xfrm>
            <a:off x="6857482" y="2040678"/>
            <a:ext cx="115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</a:t>
            </a:r>
            <a:r>
              <a:rPr lang="en-US" altLang="zh-CN" dirty="0" err="1"/>
              <a:t>Etcd</a:t>
            </a:r>
            <a:r>
              <a:rPr lang="zh-CN" altLang="en-US" dirty="0"/>
              <a:t>是否正常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7D35E4-4A24-173E-A36C-847BC7914C80}"/>
              </a:ext>
            </a:extLst>
          </p:cNvPr>
          <p:cNvSpPr/>
          <p:nvPr/>
        </p:nvSpPr>
        <p:spPr>
          <a:xfrm>
            <a:off x="6686415" y="4670738"/>
            <a:ext cx="1067323" cy="479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4BE910-809B-88C3-38DE-F8A2F281F9A0}"/>
              </a:ext>
            </a:extLst>
          </p:cNvPr>
          <p:cNvSpPr/>
          <p:nvPr/>
        </p:nvSpPr>
        <p:spPr>
          <a:xfrm>
            <a:off x="6838815" y="4823138"/>
            <a:ext cx="1067323" cy="479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D286C0-C22C-99DC-5D31-45E33C4438BD}"/>
              </a:ext>
            </a:extLst>
          </p:cNvPr>
          <p:cNvSpPr/>
          <p:nvPr/>
        </p:nvSpPr>
        <p:spPr>
          <a:xfrm>
            <a:off x="6991215" y="4975538"/>
            <a:ext cx="1067323" cy="479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0D8507A-AC3C-6C7E-56DC-4C2AAFD3396F}"/>
              </a:ext>
            </a:extLst>
          </p:cNvPr>
          <p:cNvSpPr/>
          <p:nvPr/>
        </p:nvSpPr>
        <p:spPr>
          <a:xfrm>
            <a:off x="10057877" y="4518338"/>
            <a:ext cx="1067323" cy="479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7D91B5E-A3BF-CBFE-56F7-DD6471D3937D}"/>
              </a:ext>
            </a:extLst>
          </p:cNvPr>
          <p:cNvSpPr/>
          <p:nvPr/>
        </p:nvSpPr>
        <p:spPr>
          <a:xfrm>
            <a:off x="10210277" y="4670738"/>
            <a:ext cx="1067323" cy="479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DF736A-56E0-AEBF-2C41-35A18201B180}"/>
              </a:ext>
            </a:extLst>
          </p:cNvPr>
          <p:cNvSpPr/>
          <p:nvPr/>
        </p:nvSpPr>
        <p:spPr>
          <a:xfrm>
            <a:off x="10362677" y="4823138"/>
            <a:ext cx="1067323" cy="479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C9ECFAF-69A6-370C-4B3E-438BD0709105}"/>
              </a:ext>
            </a:extLst>
          </p:cNvPr>
          <p:cNvSpPr/>
          <p:nvPr/>
        </p:nvSpPr>
        <p:spPr>
          <a:xfrm>
            <a:off x="10515077" y="4975538"/>
            <a:ext cx="1067323" cy="479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</a:t>
            </a:r>
            <a:endParaRPr lang="zh-CN" altLang="en-US" dirty="0"/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DF49D363-6ECC-F60A-4856-524E8F6FB034}"/>
              </a:ext>
            </a:extLst>
          </p:cNvPr>
          <p:cNvCxnSpPr>
            <a:stCxn id="90" idx="2"/>
            <a:endCxn id="9" idx="0"/>
          </p:cNvCxnSpPr>
          <p:nvPr/>
        </p:nvCxnSpPr>
        <p:spPr>
          <a:xfrm rot="16200000" flipH="1">
            <a:off x="6523008" y="3973669"/>
            <a:ext cx="1546538" cy="45719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D68BF671-C731-AA3B-8783-AFE8868762EE}"/>
              </a:ext>
            </a:extLst>
          </p:cNvPr>
          <p:cNvCxnSpPr>
            <a:cxnSpLocks/>
            <a:stCxn id="90" idx="2"/>
            <a:endCxn id="26" idx="0"/>
          </p:cNvCxnSpPr>
          <p:nvPr/>
        </p:nvCxnSpPr>
        <p:spPr>
          <a:xfrm rot="16200000" flipH="1">
            <a:off x="8284939" y="2211738"/>
            <a:ext cx="1546538" cy="3981061"/>
          </a:xfrm>
          <a:prstGeom prst="bentConnector3">
            <a:avLst>
              <a:gd name="adj1" fmla="val 3833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D7B3AEA8-941B-EFEB-95CE-39DEBA523DF5}"/>
              </a:ext>
            </a:extLst>
          </p:cNvPr>
          <p:cNvSpPr txBox="1"/>
          <p:nvPr/>
        </p:nvSpPr>
        <p:spPr>
          <a:xfrm>
            <a:off x="6190513" y="3555937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初始化</a:t>
            </a:r>
            <a:endParaRPr lang="en-US" altLang="zh-CN" dirty="0"/>
          </a:p>
          <a:p>
            <a:r>
              <a:rPr lang="zh-CN" altLang="en-US" dirty="0"/>
              <a:t>配置</a:t>
            </a:r>
          </a:p>
        </p:txBody>
      </p: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0BC0D0FF-A7F2-87FC-931F-8AA59D25270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8977" y="1867038"/>
            <a:ext cx="3219612" cy="2997390"/>
          </a:xfrm>
          <a:prstGeom prst="bentConnector3">
            <a:avLst>
              <a:gd name="adj1" fmla="val 422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EC12D938-7C26-DFC2-6142-8A62000022E8}"/>
              </a:ext>
            </a:extLst>
          </p:cNvPr>
          <p:cNvSpPr txBox="1"/>
          <p:nvPr/>
        </p:nvSpPr>
        <p:spPr>
          <a:xfrm>
            <a:off x="10710045" y="241167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服务注册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路由注册</a:t>
            </a: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161E1CFD-05D8-9F54-45FD-5389FC329B3A}"/>
              </a:ext>
            </a:extLst>
          </p:cNvPr>
          <p:cNvCxnSpPr>
            <a:stCxn id="57" idx="2"/>
            <a:endCxn id="23" idx="0"/>
          </p:cNvCxnSpPr>
          <p:nvPr/>
        </p:nvCxnSpPr>
        <p:spPr>
          <a:xfrm rot="16200000" flipH="1">
            <a:off x="8392997" y="2319795"/>
            <a:ext cx="2762411" cy="163467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DDBB5AA8-5DD6-CE83-EC54-7E6914B996E8}"/>
              </a:ext>
            </a:extLst>
          </p:cNvPr>
          <p:cNvSpPr txBox="1"/>
          <p:nvPr/>
        </p:nvSpPr>
        <p:spPr>
          <a:xfrm>
            <a:off x="9003269" y="26996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数据更新</a:t>
            </a:r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0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系统设计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6" y="742456"/>
            <a:ext cx="468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SDK</a:t>
            </a:r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设计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595E9E-7FC9-9E55-896C-B1FFD7FB6439}"/>
              </a:ext>
            </a:extLst>
          </p:cNvPr>
          <p:cNvSpPr/>
          <p:nvPr/>
        </p:nvSpPr>
        <p:spPr>
          <a:xfrm>
            <a:off x="2805863" y="5257800"/>
            <a:ext cx="1846556" cy="419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DiscoveryAPI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14B021C-DF11-333E-9AFC-A980EABC4BFA}"/>
              </a:ext>
            </a:extLst>
          </p:cNvPr>
          <p:cNvSpPr/>
          <p:nvPr/>
        </p:nvSpPr>
        <p:spPr>
          <a:xfrm>
            <a:off x="5001087" y="5257800"/>
            <a:ext cx="1846556" cy="41947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RegisterAPI</a:t>
            </a:r>
            <a:endParaRPr lang="en-US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48655A6-9E0F-48AC-DC76-89E0D13C0C63}"/>
              </a:ext>
            </a:extLst>
          </p:cNvPr>
          <p:cNvSpPr/>
          <p:nvPr/>
        </p:nvSpPr>
        <p:spPr>
          <a:xfrm>
            <a:off x="7310765" y="5257800"/>
            <a:ext cx="1846556" cy="41947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HealthAPI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AB5F4F-F15F-6CC5-F5EB-04D1984824BE}"/>
              </a:ext>
            </a:extLst>
          </p:cNvPr>
          <p:cNvSpPr/>
          <p:nvPr/>
        </p:nvSpPr>
        <p:spPr>
          <a:xfrm>
            <a:off x="2828271" y="3599341"/>
            <a:ext cx="1801739" cy="419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本地缓存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752B8F-3675-8992-7C4C-598CB962F25A}"/>
              </a:ext>
            </a:extLst>
          </p:cNvPr>
          <p:cNvSpPr/>
          <p:nvPr/>
        </p:nvSpPr>
        <p:spPr>
          <a:xfrm>
            <a:off x="2828272" y="2723595"/>
            <a:ext cx="6377133" cy="419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Etcd</a:t>
            </a:r>
            <a:r>
              <a:rPr lang="zh-CN" altLang="en-US" dirty="0"/>
              <a:t>连接管理器</a:t>
            </a:r>
            <a:endParaRPr lang="en-US" altLang="zh-CN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8D0724D-AF96-D4F8-0D69-CBEA6DF6170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729141" y="3111623"/>
            <a:ext cx="0" cy="4877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90BF51D-ABED-A769-715E-3FDDB6DF6168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>
            <a:off x="3729141" y="4018811"/>
            <a:ext cx="0" cy="1238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AE94E5B1-6136-B42D-6B43-CFFB4B7E1773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5903651" y="3143065"/>
            <a:ext cx="20714" cy="2114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8E2C089-F367-2DBF-1483-3577FB12202F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8202968" y="3143065"/>
            <a:ext cx="31075" cy="2114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0C04B8B5-6E61-9A0A-2ADA-D5590B2982B8}"/>
              </a:ext>
            </a:extLst>
          </p:cNvPr>
          <p:cNvSpPr txBox="1"/>
          <p:nvPr/>
        </p:nvSpPr>
        <p:spPr>
          <a:xfrm>
            <a:off x="6039035" y="395938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注册与反注册服务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zh-CN" altLang="en-US" dirty="0">
                <a:solidFill>
                  <a:schemeClr val="accent6"/>
                </a:solidFill>
              </a:rPr>
              <a:t>添加与删除路由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A696A03-ACA1-2B85-946D-AFF32D67098D}"/>
              </a:ext>
            </a:extLst>
          </p:cNvPr>
          <p:cNvSpPr txBox="1"/>
          <p:nvPr/>
        </p:nvSpPr>
        <p:spPr>
          <a:xfrm>
            <a:off x="8311406" y="39593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</a:rPr>
              <a:t>服务心跳</a:t>
            </a:r>
            <a:endParaRPr lang="en-US" altLang="zh-CN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4">
                    <a:lumMod val="50000"/>
                  </a:schemeClr>
                </a:solidFill>
              </a:rPr>
              <a:t>路由保活</a:t>
            </a:r>
            <a:endParaRPr lang="en-US" altLang="zh-CN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FC5B4656-19D5-97F5-D7B6-51833334FCD6}"/>
              </a:ext>
            </a:extLst>
          </p:cNvPr>
          <p:cNvSpPr/>
          <p:nvPr/>
        </p:nvSpPr>
        <p:spPr>
          <a:xfrm>
            <a:off x="2828272" y="1748531"/>
            <a:ext cx="6377133" cy="4194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Etcd</a:t>
            </a:r>
            <a:r>
              <a:rPr lang="zh-CN" altLang="en-US" dirty="0"/>
              <a:t>服务器</a:t>
            </a:r>
            <a:endParaRPr lang="en-US" altLang="zh-CN" dirty="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25CBDF5C-0514-28C0-0720-D64E7FCBC6C1}"/>
              </a:ext>
            </a:extLst>
          </p:cNvPr>
          <p:cNvCxnSpPr/>
          <p:nvPr/>
        </p:nvCxnSpPr>
        <p:spPr>
          <a:xfrm>
            <a:off x="5171243" y="2170862"/>
            <a:ext cx="0" cy="552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CBDAD7DA-9C11-CB9A-1EB1-03432AC8F86C}"/>
              </a:ext>
            </a:extLst>
          </p:cNvPr>
          <p:cNvCxnSpPr>
            <a:cxnSpLocks/>
          </p:cNvCxnSpPr>
          <p:nvPr/>
        </p:nvCxnSpPr>
        <p:spPr>
          <a:xfrm flipV="1">
            <a:off x="6920148" y="2168001"/>
            <a:ext cx="0" cy="5555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4F7A654-3AB4-A455-4A05-66707647686F}"/>
              </a:ext>
            </a:extLst>
          </p:cNvPr>
          <p:cNvSpPr txBox="1"/>
          <p:nvPr/>
        </p:nvSpPr>
        <p:spPr>
          <a:xfrm>
            <a:off x="7003295" y="2304125"/>
            <a:ext cx="246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选择合适的</a:t>
            </a:r>
            <a:r>
              <a:rPr lang="en-US" altLang="zh-CN" dirty="0" err="1"/>
              <a:t>Etcd</a:t>
            </a:r>
            <a:r>
              <a:rPr lang="zh-CN" altLang="en-US" dirty="0"/>
              <a:t>链接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CA10DB-A057-BE4F-5F67-6284A4BBBBC2}"/>
              </a:ext>
            </a:extLst>
          </p:cNvPr>
          <p:cNvSpPr txBox="1"/>
          <p:nvPr/>
        </p:nvSpPr>
        <p:spPr>
          <a:xfrm>
            <a:off x="2055388" y="416061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发现服务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订阅服务信息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进行路由</a:t>
            </a:r>
            <a:endParaRPr lang="en-US" altLang="zh-C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2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BD3B4D-181A-DF4D-93B1-B9D671B5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9" y="384863"/>
            <a:ext cx="274478" cy="23943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182169F-14FA-C542-9D33-27E6F5EFD0D9}"/>
              </a:ext>
            </a:extLst>
          </p:cNvPr>
          <p:cNvSpPr txBox="1"/>
          <p:nvPr/>
        </p:nvSpPr>
        <p:spPr>
          <a:xfrm>
            <a:off x="385805" y="374492"/>
            <a:ext cx="195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b="1" i="0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endParaRPr kumimoji="1" lang="zh-CN" altLang="en-US" sz="1000" b="1" i="0" dirty="0">
              <a:solidFill>
                <a:schemeClr val="bg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877B5E-59FD-144F-BA43-8C34EE3CAC79}"/>
              </a:ext>
            </a:extLst>
          </p:cNvPr>
          <p:cNvSpPr txBox="1"/>
          <p:nvPr/>
        </p:nvSpPr>
        <p:spPr>
          <a:xfrm>
            <a:off x="660283" y="350693"/>
            <a:ext cx="1505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solidFill>
                  <a:srgbClr val="0052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系统设计</a:t>
            </a:r>
            <a:endParaRPr kumimoji="1" lang="zh-CN" altLang="en-US" sz="1400" b="1" i="0" dirty="0">
              <a:solidFill>
                <a:srgbClr val="0052D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C36F20-86FB-0E45-B6DD-6C44DA5BBBE0}"/>
              </a:ext>
            </a:extLst>
          </p:cNvPr>
          <p:cNvSpPr txBox="1"/>
          <p:nvPr/>
        </p:nvSpPr>
        <p:spPr>
          <a:xfrm>
            <a:off x="106637" y="6560990"/>
            <a:ext cx="354584" cy="259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Helvetica Light" panose="020B0403020202020204" pitchFamily="34" charset="0"/>
                <a:ea typeface="TencentSans W7" panose="020C04030202040F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Light" panose="020B0503020204020204" pitchFamily="34" charset="-122"/>
              </a:rPr>
              <a:t>01</a:t>
            </a:r>
            <a:endParaRPr lang="zh-CN" altLang="en-US" dirty="0">
              <a:latin typeface="Microsoft YaHei Light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04B880-CAAD-3622-7E21-FB3309E56E28}"/>
              </a:ext>
            </a:extLst>
          </p:cNvPr>
          <p:cNvSpPr txBox="1"/>
          <p:nvPr/>
        </p:nvSpPr>
        <p:spPr>
          <a:xfrm>
            <a:off x="646267" y="742456"/>
            <a:ext cx="2061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i="0" dirty="0">
                <a:solidFill>
                  <a:srgbClr val="0051D9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数据同步设计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32BC625-960F-59E5-E265-F4B57E231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63033"/>
              </p:ext>
            </p:extLst>
          </p:nvPr>
        </p:nvGraphicFramePr>
        <p:xfrm>
          <a:off x="7213107" y="2164080"/>
          <a:ext cx="35288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4437">
                  <a:extLst>
                    <a:ext uri="{9D8B030D-6E8A-4147-A177-3AD203B41FA5}">
                      <a16:colId xmlns:a16="http://schemas.microsoft.com/office/drawing/2014/main" val="3233443142"/>
                    </a:ext>
                  </a:extLst>
                </a:gridCol>
                <a:gridCol w="1764437">
                  <a:extLst>
                    <a:ext uri="{9D8B030D-6E8A-4147-A177-3AD203B41FA5}">
                      <a16:colId xmlns:a16="http://schemas.microsoft.com/office/drawing/2014/main" val="180484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Key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46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7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8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9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43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5173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CBE8EEA-3E2F-91C9-09F1-BE8C6CBE4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473405"/>
              </p:ext>
            </p:extLst>
          </p:nvPr>
        </p:nvGraphicFramePr>
        <p:xfrm>
          <a:off x="7365507" y="2316480"/>
          <a:ext cx="35288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4437">
                  <a:extLst>
                    <a:ext uri="{9D8B030D-6E8A-4147-A177-3AD203B41FA5}">
                      <a16:colId xmlns:a16="http://schemas.microsoft.com/office/drawing/2014/main" val="3233443142"/>
                    </a:ext>
                  </a:extLst>
                </a:gridCol>
                <a:gridCol w="1764437">
                  <a:extLst>
                    <a:ext uri="{9D8B030D-6E8A-4147-A177-3AD203B41FA5}">
                      <a16:colId xmlns:a16="http://schemas.microsoft.com/office/drawing/2014/main" val="180484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Key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46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7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8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9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43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5173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EEE3FF3-AE8E-F80C-DF49-0DDE811C4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65205"/>
              </p:ext>
            </p:extLst>
          </p:nvPr>
        </p:nvGraphicFramePr>
        <p:xfrm>
          <a:off x="7517907" y="2468880"/>
          <a:ext cx="35288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4437">
                  <a:extLst>
                    <a:ext uri="{9D8B030D-6E8A-4147-A177-3AD203B41FA5}">
                      <a16:colId xmlns:a16="http://schemas.microsoft.com/office/drawing/2014/main" val="3233443142"/>
                    </a:ext>
                  </a:extLst>
                </a:gridCol>
                <a:gridCol w="1764437">
                  <a:extLst>
                    <a:ext uri="{9D8B030D-6E8A-4147-A177-3AD203B41FA5}">
                      <a16:colId xmlns:a16="http://schemas.microsoft.com/office/drawing/2014/main" val="180484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Key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46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7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8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9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43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51735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C99A87E-6B2D-A4DD-2F99-0D5F4C8E8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40479"/>
              </p:ext>
            </p:extLst>
          </p:nvPr>
        </p:nvGraphicFramePr>
        <p:xfrm>
          <a:off x="7670307" y="2621280"/>
          <a:ext cx="352887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4437">
                  <a:extLst>
                    <a:ext uri="{9D8B030D-6E8A-4147-A177-3AD203B41FA5}">
                      <a16:colId xmlns:a16="http://schemas.microsoft.com/office/drawing/2014/main" val="3233443142"/>
                    </a:ext>
                  </a:extLst>
                </a:gridCol>
                <a:gridCol w="1764437">
                  <a:extLst>
                    <a:ext uri="{9D8B030D-6E8A-4147-A177-3AD203B41FA5}">
                      <a16:colId xmlns:a16="http://schemas.microsoft.com/office/drawing/2014/main" val="180484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Key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46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87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58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29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43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051735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99D70988-D466-7B9B-FDB2-8122C4E42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4" t="6387" r="57902" b="14281"/>
          <a:stretch/>
        </p:blipFill>
        <p:spPr>
          <a:xfrm>
            <a:off x="3821838" y="424050"/>
            <a:ext cx="2687848" cy="1902738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8FA6CC5-66F3-637E-0E69-95FDFEF76445}"/>
              </a:ext>
            </a:extLst>
          </p:cNvPr>
          <p:cNvSpPr/>
          <p:nvPr/>
        </p:nvSpPr>
        <p:spPr>
          <a:xfrm>
            <a:off x="3994951" y="671102"/>
            <a:ext cx="1948649" cy="253013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C15F7FF-2298-E277-5152-7C43856B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24" y="2674445"/>
            <a:ext cx="3219729" cy="2019475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556FF37-6778-F7DD-4BC2-33E4FA6FA8B1}"/>
              </a:ext>
            </a:extLst>
          </p:cNvPr>
          <p:cNvSpPr txBox="1"/>
          <p:nvPr/>
        </p:nvSpPr>
        <p:spPr>
          <a:xfrm>
            <a:off x="7674747" y="298289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服务实例</a:t>
            </a:r>
            <a:r>
              <a:rPr lang="en-US" altLang="zh-CN" dirty="0"/>
              <a:t>Key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9AFFAF-B537-D7EE-A9A4-B7FD1B3CE03D}"/>
              </a:ext>
            </a:extLst>
          </p:cNvPr>
          <p:cNvSpPr txBox="1"/>
          <p:nvPr/>
        </p:nvSpPr>
        <p:spPr>
          <a:xfrm>
            <a:off x="9441397" y="298289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二进制数据</a:t>
            </a:r>
          </a:p>
        </p:txBody>
      </p: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3EDD769E-B67E-8BF7-498A-F9B730E94A2D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5943600" y="797609"/>
            <a:ext cx="1731147" cy="2369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A6AB479-B176-D184-A2E6-3E605FB8CBAC}"/>
              </a:ext>
            </a:extLst>
          </p:cNvPr>
          <p:cNvCxnSpPr>
            <a:stCxn id="17" idx="0"/>
            <a:endCxn id="27" idx="0"/>
          </p:cNvCxnSpPr>
          <p:nvPr/>
        </p:nvCxnSpPr>
        <p:spPr>
          <a:xfrm rot="16200000" flipH="1">
            <a:off x="6358862" y="-769051"/>
            <a:ext cx="2558847" cy="4945049"/>
          </a:xfrm>
          <a:prstGeom prst="bentConnector3">
            <a:avLst>
              <a:gd name="adj1" fmla="val -893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2DF46B4-0376-3CD7-B43D-81DC67F3CF4B}"/>
              </a:ext>
            </a:extLst>
          </p:cNvPr>
          <p:cNvSpPr txBox="1"/>
          <p:nvPr/>
        </p:nvSpPr>
        <p:spPr>
          <a:xfrm>
            <a:off x="7670307" y="336446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服务路由</a:t>
            </a:r>
            <a:r>
              <a:rPr lang="en-US" altLang="zh-CN" dirty="0"/>
              <a:t>Key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2543097-3CF3-A4DC-6725-ECD9408BF55A}"/>
              </a:ext>
            </a:extLst>
          </p:cNvPr>
          <p:cNvSpPr/>
          <p:nvPr/>
        </p:nvSpPr>
        <p:spPr>
          <a:xfrm>
            <a:off x="3715674" y="2929286"/>
            <a:ext cx="1948649" cy="253013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498DFE2-AA5B-887F-CDD7-ADD28E976342}"/>
              </a:ext>
            </a:extLst>
          </p:cNvPr>
          <p:cNvSpPr txBox="1"/>
          <p:nvPr/>
        </p:nvSpPr>
        <p:spPr>
          <a:xfrm>
            <a:off x="9438440" y="3357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二进制数据</a:t>
            </a:r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D55A6048-D0E9-F8E7-F23A-809BE46527BD}"/>
              </a:ext>
            </a:extLst>
          </p:cNvPr>
          <p:cNvCxnSpPr>
            <a:stCxn id="25" idx="2"/>
            <a:endCxn id="40" idx="2"/>
          </p:cNvCxnSpPr>
          <p:nvPr/>
        </p:nvCxnSpPr>
        <p:spPr>
          <a:xfrm rot="5400000" flipH="1" flipV="1">
            <a:off x="7168800" y="1754866"/>
            <a:ext cx="967342" cy="4910765"/>
          </a:xfrm>
          <a:prstGeom prst="bentConnector3">
            <a:avLst>
              <a:gd name="adj1" fmla="val -23632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62D2DAD5-3762-1918-F8B1-4D98CCBF9ED7}"/>
              </a:ext>
            </a:extLst>
          </p:cNvPr>
          <p:cNvCxnSpPr>
            <a:stCxn id="37" idx="3"/>
            <a:endCxn id="34" idx="1"/>
          </p:cNvCxnSpPr>
          <p:nvPr/>
        </p:nvCxnSpPr>
        <p:spPr>
          <a:xfrm>
            <a:off x="5664323" y="3055793"/>
            <a:ext cx="2005984" cy="4933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7AB7C712-AD71-DD9A-E45D-CAA122A63404}"/>
              </a:ext>
            </a:extLst>
          </p:cNvPr>
          <p:cNvSpPr txBox="1"/>
          <p:nvPr/>
        </p:nvSpPr>
        <p:spPr>
          <a:xfrm>
            <a:off x="8845537" y="5140571"/>
            <a:ext cx="220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按照服务分页</a:t>
            </a:r>
            <a:r>
              <a:rPr lang="en-US" altLang="zh-CN" dirty="0"/>
              <a:t>Watch</a:t>
            </a:r>
          </a:p>
          <a:p>
            <a:r>
              <a:rPr lang="en-US" altLang="zh-CN" dirty="0"/>
              <a:t>Watch</a:t>
            </a:r>
            <a:r>
              <a:rPr lang="zh-CN" altLang="en-US" dirty="0"/>
              <a:t>机制增量更新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CA3F9768-5354-329E-1F7B-83EC34A43D8D}"/>
              </a:ext>
            </a:extLst>
          </p:cNvPr>
          <p:cNvSpPr/>
          <p:nvPr/>
        </p:nvSpPr>
        <p:spPr>
          <a:xfrm>
            <a:off x="3084985" y="3726413"/>
            <a:ext cx="407748" cy="262528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</a:t>
            </a:r>
            <a:endParaRPr lang="en-US" altLang="zh-CN" dirty="0"/>
          </a:p>
          <a:p>
            <a:pPr algn="ctr"/>
            <a:r>
              <a:rPr lang="zh-CN" altLang="en-US" dirty="0"/>
              <a:t>数据</a:t>
            </a:r>
            <a:endParaRPr lang="en-US" altLang="zh-CN" dirty="0"/>
          </a:p>
          <a:p>
            <a:pPr algn="ctr"/>
            <a:r>
              <a:rPr lang="zh-CN" altLang="en-US" dirty="0"/>
              <a:t>缓存</a:t>
            </a:r>
          </a:p>
        </p:txBody>
      </p:sp>
      <p:sp>
        <p:nvSpPr>
          <p:cNvPr id="56" name="箭头: 圆角右 55">
            <a:extLst>
              <a:ext uri="{FF2B5EF4-FFF2-40B4-BE49-F238E27FC236}">
                <a16:creationId xmlns:a16="http://schemas.microsoft.com/office/drawing/2014/main" id="{EB87DE2B-DA85-22EC-F76D-11F842EB6E9A}"/>
              </a:ext>
            </a:extLst>
          </p:cNvPr>
          <p:cNvSpPr/>
          <p:nvPr/>
        </p:nvSpPr>
        <p:spPr>
          <a:xfrm flipH="1" flipV="1">
            <a:off x="3530977" y="4817968"/>
            <a:ext cx="5234979" cy="1178895"/>
          </a:xfrm>
          <a:prstGeom prst="bentArrow">
            <a:avLst>
              <a:gd name="adj1" fmla="val 24788"/>
              <a:gd name="adj2" fmla="val 22184"/>
              <a:gd name="adj3" fmla="val 25000"/>
              <a:gd name="adj4" fmla="val 43750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E6434F3-9C31-90CC-88CD-65B18EBB8D67}"/>
              </a:ext>
            </a:extLst>
          </p:cNvPr>
          <p:cNvSpPr txBox="1"/>
          <p:nvPr/>
        </p:nvSpPr>
        <p:spPr>
          <a:xfrm>
            <a:off x="5165761" y="555345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数据同步线程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72437BFC-E71F-E58F-C79B-53F0785B767A}"/>
              </a:ext>
            </a:extLst>
          </p:cNvPr>
          <p:cNvSpPr/>
          <p:nvPr/>
        </p:nvSpPr>
        <p:spPr>
          <a:xfrm>
            <a:off x="529742" y="1322276"/>
            <a:ext cx="655578" cy="495998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SDK</a:t>
            </a:r>
            <a:r>
              <a:rPr lang="zh-CN" altLang="en-US" dirty="0"/>
              <a:t>功能接口</a:t>
            </a:r>
          </a:p>
        </p:txBody>
      </p:sp>
      <p:sp>
        <p:nvSpPr>
          <p:cNvPr id="60" name="箭头: 右 59">
            <a:extLst>
              <a:ext uri="{FF2B5EF4-FFF2-40B4-BE49-F238E27FC236}">
                <a16:creationId xmlns:a16="http://schemas.microsoft.com/office/drawing/2014/main" id="{A2803047-B195-D265-1908-06F72B0387BA}"/>
              </a:ext>
            </a:extLst>
          </p:cNvPr>
          <p:cNvSpPr/>
          <p:nvPr/>
        </p:nvSpPr>
        <p:spPr>
          <a:xfrm>
            <a:off x="1228422" y="1740023"/>
            <a:ext cx="2475080" cy="30000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6FDA438-F96A-7975-B040-9E5303087DAB}"/>
              </a:ext>
            </a:extLst>
          </p:cNvPr>
          <p:cNvSpPr txBox="1"/>
          <p:nvPr/>
        </p:nvSpPr>
        <p:spPr>
          <a:xfrm>
            <a:off x="1575508" y="2099159"/>
            <a:ext cx="209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实例</a:t>
            </a:r>
            <a:r>
              <a:rPr lang="en-US" altLang="zh-CN" dirty="0"/>
              <a:t>/</a:t>
            </a:r>
            <a:r>
              <a:rPr lang="zh-CN" altLang="en-US" dirty="0"/>
              <a:t>路由的增删</a:t>
            </a:r>
            <a:endParaRPr lang="en-US" altLang="zh-CN" dirty="0"/>
          </a:p>
          <a:p>
            <a:r>
              <a:rPr lang="zh-CN" altLang="en-US" dirty="0"/>
              <a:t>直接发送到</a:t>
            </a:r>
            <a:r>
              <a:rPr lang="en-US" altLang="zh-CN" dirty="0" err="1"/>
              <a:t>Etcd</a:t>
            </a:r>
            <a:endParaRPr lang="zh-CN" altLang="en-US" dirty="0"/>
          </a:p>
        </p:txBody>
      </p:sp>
      <p:sp>
        <p:nvSpPr>
          <p:cNvPr id="62" name="箭头: 右 61">
            <a:extLst>
              <a:ext uri="{FF2B5EF4-FFF2-40B4-BE49-F238E27FC236}">
                <a16:creationId xmlns:a16="http://schemas.microsoft.com/office/drawing/2014/main" id="{90A797E8-060B-E0BC-08B2-26F81EEB32F7}"/>
              </a:ext>
            </a:extLst>
          </p:cNvPr>
          <p:cNvSpPr/>
          <p:nvPr/>
        </p:nvSpPr>
        <p:spPr>
          <a:xfrm flipH="1">
            <a:off x="1228422" y="5093724"/>
            <a:ext cx="1803302" cy="30000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D5F99DD-C5C4-C796-DF4E-F2358EE3EBFC}"/>
              </a:ext>
            </a:extLst>
          </p:cNvPr>
          <p:cNvSpPr txBox="1"/>
          <p:nvPr/>
        </p:nvSpPr>
        <p:spPr>
          <a:xfrm>
            <a:off x="1301361" y="3897133"/>
            <a:ext cx="195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实例信息查询</a:t>
            </a:r>
            <a:endParaRPr lang="en-US" altLang="zh-CN" dirty="0"/>
          </a:p>
          <a:p>
            <a:r>
              <a:rPr lang="zh-CN" altLang="en-US" dirty="0"/>
              <a:t>路由目标计算</a:t>
            </a:r>
            <a:endParaRPr lang="en-US" altLang="zh-CN" dirty="0"/>
          </a:p>
          <a:p>
            <a:r>
              <a:rPr lang="zh-CN" altLang="en-US" dirty="0"/>
              <a:t>在本地缓存完成</a:t>
            </a:r>
            <a:endParaRPr lang="en-US" altLang="zh-CN" dirty="0"/>
          </a:p>
          <a:p>
            <a:r>
              <a:rPr lang="zh-CN" altLang="en-US" dirty="0"/>
              <a:t>不再与远程交互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FDB0D51-8B00-A9A4-2E06-F7AEF6B29799}"/>
              </a:ext>
            </a:extLst>
          </p:cNvPr>
          <p:cNvSpPr/>
          <p:nvPr/>
        </p:nvSpPr>
        <p:spPr>
          <a:xfrm>
            <a:off x="7021108" y="1482571"/>
            <a:ext cx="4381366" cy="354827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3976D7A-3588-BACE-0894-C0C2951A3E48}"/>
              </a:ext>
            </a:extLst>
          </p:cNvPr>
          <p:cNvSpPr txBox="1"/>
          <p:nvPr/>
        </p:nvSpPr>
        <p:spPr>
          <a:xfrm>
            <a:off x="8519289" y="1628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Etcd</a:t>
            </a:r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3320539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898D68-3239-0C40-B44C-2CDE0320A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i="0" dirty="0">
                <a:solidFill>
                  <a:srgbClr val="797979"/>
                </a:solidFill>
              </a:rPr>
              <a:t>关键技术</a:t>
            </a:r>
            <a:endParaRPr kumimoji="1" lang="zh-CN" altLang="en-US" sz="5400" b="1" i="0" dirty="0">
              <a:solidFill>
                <a:srgbClr val="797979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3CFB2E-0392-F14F-B069-470695BAEC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944076"/>
      </p:ext>
    </p:extLst>
  </p:cSld>
  <p:clrMapOvr>
    <a:masterClrMapping/>
  </p:clrMapOvr>
</p:sld>
</file>

<file path=ppt/theme/theme1.xml><?xml version="1.0" encoding="utf-8"?>
<a:theme xmlns:a="http://schemas.openxmlformats.org/drawingml/2006/main" name="腾讯PPT模板封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8127</TotalTime>
  <Words>2409</Words>
  <Application>Microsoft Office PowerPoint</Application>
  <PresentationFormat>宽屏</PresentationFormat>
  <Paragraphs>422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Helvetica Neue</vt:lpstr>
      <vt:lpstr>Microsoft YaHei Light</vt:lpstr>
      <vt:lpstr>TencentSans</vt:lpstr>
      <vt:lpstr>TencentSans W7</vt:lpstr>
      <vt:lpstr>等线</vt:lpstr>
      <vt:lpstr>Microsoft YaHei</vt:lpstr>
      <vt:lpstr>Arial</vt:lpstr>
      <vt:lpstr>Cambria Math</vt:lpstr>
      <vt:lpstr>Helvetica</vt:lpstr>
      <vt:lpstr>腾讯PPT模板封面</vt:lpstr>
      <vt:lpstr>超新星中期报告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超新星中期报告</dc:title>
  <dc:creator>dongzesu(苏东泽)</dc:creator>
  <cp:lastModifiedBy>dongzesu(苏东泽)</cp:lastModifiedBy>
  <cp:revision>23</cp:revision>
  <dcterms:created xsi:type="dcterms:W3CDTF">2024-08-05T05:43:28Z</dcterms:created>
  <dcterms:modified xsi:type="dcterms:W3CDTF">2024-08-19T09:23:29Z</dcterms:modified>
</cp:coreProperties>
</file>